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7"/>
  </p:notesMasterIdLst>
  <p:sldIdLst>
    <p:sldId id="257" r:id="rId5"/>
    <p:sldId id="260" r:id="rId6"/>
    <p:sldId id="262" r:id="rId7"/>
    <p:sldId id="331" r:id="rId8"/>
    <p:sldId id="329" r:id="rId9"/>
    <p:sldId id="341" r:id="rId10"/>
    <p:sldId id="342" r:id="rId11"/>
    <p:sldId id="343" r:id="rId12"/>
    <p:sldId id="344" r:id="rId13"/>
    <p:sldId id="330" r:id="rId14"/>
    <p:sldId id="345" r:id="rId15"/>
    <p:sldId id="347" r:id="rId16"/>
    <p:sldId id="348" r:id="rId17"/>
    <p:sldId id="349" r:id="rId18"/>
    <p:sldId id="350" r:id="rId19"/>
    <p:sldId id="355" r:id="rId20"/>
    <p:sldId id="351" r:id="rId21"/>
    <p:sldId id="356" r:id="rId22"/>
    <p:sldId id="353" r:id="rId23"/>
    <p:sldId id="352" r:id="rId24"/>
    <p:sldId id="354" r:id="rId25"/>
    <p:sldId id="278"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1" d="100"/>
          <a:sy n="81" d="100"/>
        </p:scale>
        <p:origin x="754" y="6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2642B4-DDE3-4B1D-95AD-D376BF13572E}" type="datetimeFigureOut">
              <a:rPr lang="en-GB" smtClean="0"/>
              <a:t>18/06/2021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8F98F8-5F41-450C-93B6-85DDC29B9EB6}" type="slidenum">
              <a:rPr lang="en-GB" smtClean="0"/>
              <a:t>‹#›</a:t>
            </a:fld>
            <a:endParaRPr lang="en-GB"/>
          </a:p>
        </p:txBody>
      </p:sp>
    </p:spTree>
    <p:extLst>
      <p:ext uri="{BB962C8B-B14F-4D97-AF65-F5344CB8AC3E}">
        <p14:creationId xmlns:p14="http://schemas.microsoft.com/office/powerpoint/2010/main" val="1668402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C8F98F8-5F41-450C-93B6-85DDC29B9EB6}" type="slidenum">
              <a:rPr lang="en-GB" smtClean="0"/>
              <a:t>10</a:t>
            </a:fld>
            <a:endParaRPr lang="en-GB"/>
          </a:p>
        </p:txBody>
      </p:sp>
    </p:spTree>
    <p:extLst>
      <p:ext uri="{BB962C8B-B14F-4D97-AF65-F5344CB8AC3E}">
        <p14:creationId xmlns:p14="http://schemas.microsoft.com/office/powerpoint/2010/main" val="19290884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C8F98F8-5F41-450C-93B6-85DDC29B9EB6}" type="slidenum">
              <a:rPr lang="en-GB" smtClean="0"/>
              <a:t>21</a:t>
            </a:fld>
            <a:endParaRPr lang="en-GB"/>
          </a:p>
        </p:txBody>
      </p:sp>
    </p:spTree>
    <p:extLst>
      <p:ext uri="{BB962C8B-B14F-4D97-AF65-F5344CB8AC3E}">
        <p14:creationId xmlns:p14="http://schemas.microsoft.com/office/powerpoint/2010/main" val="1303992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C8F98F8-5F41-450C-93B6-85DDC29B9EB6}" type="slidenum">
              <a:rPr lang="en-GB" smtClean="0"/>
              <a:t>11</a:t>
            </a:fld>
            <a:endParaRPr lang="en-GB"/>
          </a:p>
        </p:txBody>
      </p:sp>
    </p:spTree>
    <p:extLst>
      <p:ext uri="{BB962C8B-B14F-4D97-AF65-F5344CB8AC3E}">
        <p14:creationId xmlns:p14="http://schemas.microsoft.com/office/powerpoint/2010/main" val="1821163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C8F98F8-5F41-450C-93B6-85DDC29B9EB6}" type="slidenum">
              <a:rPr lang="en-GB" smtClean="0"/>
              <a:t>12</a:t>
            </a:fld>
            <a:endParaRPr lang="en-GB"/>
          </a:p>
        </p:txBody>
      </p:sp>
    </p:spTree>
    <p:extLst>
      <p:ext uri="{BB962C8B-B14F-4D97-AF65-F5344CB8AC3E}">
        <p14:creationId xmlns:p14="http://schemas.microsoft.com/office/powerpoint/2010/main" val="3290781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C8F98F8-5F41-450C-93B6-85DDC29B9EB6}" type="slidenum">
              <a:rPr lang="en-GB" smtClean="0"/>
              <a:t>13</a:t>
            </a:fld>
            <a:endParaRPr lang="en-GB"/>
          </a:p>
        </p:txBody>
      </p:sp>
    </p:spTree>
    <p:extLst>
      <p:ext uri="{BB962C8B-B14F-4D97-AF65-F5344CB8AC3E}">
        <p14:creationId xmlns:p14="http://schemas.microsoft.com/office/powerpoint/2010/main" val="42768716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C8F98F8-5F41-450C-93B6-85DDC29B9EB6}" type="slidenum">
              <a:rPr lang="en-GB" smtClean="0"/>
              <a:t>15</a:t>
            </a:fld>
            <a:endParaRPr lang="en-GB"/>
          </a:p>
        </p:txBody>
      </p:sp>
    </p:spTree>
    <p:extLst>
      <p:ext uri="{BB962C8B-B14F-4D97-AF65-F5344CB8AC3E}">
        <p14:creationId xmlns:p14="http://schemas.microsoft.com/office/powerpoint/2010/main" val="38380084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C8F98F8-5F41-450C-93B6-85DDC29B9EB6}" type="slidenum">
              <a:rPr lang="en-GB" smtClean="0"/>
              <a:t>16</a:t>
            </a:fld>
            <a:endParaRPr lang="en-GB"/>
          </a:p>
        </p:txBody>
      </p:sp>
    </p:spTree>
    <p:extLst>
      <p:ext uri="{BB962C8B-B14F-4D97-AF65-F5344CB8AC3E}">
        <p14:creationId xmlns:p14="http://schemas.microsoft.com/office/powerpoint/2010/main" val="6396198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C8F98F8-5F41-450C-93B6-85DDC29B9EB6}" type="slidenum">
              <a:rPr lang="en-GB" smtClean="0"/>
              <a:t>17</a:t>
            </a:fld>
            <a:endParaRPr lang="en-GB"/>
          </a:p>
        </p:txBody>
      </p:sp>
    </p:spTree>
    <p:extLst>
      <p:ext uri="{BB962C8B-B14F-4D97-AF65-F5344CB8AC3E}">
        <p14:creationId xmlns:p14="http://schemas.microsoft.com/office/powerpoint/2010/main" val="17755642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C8F98F8-5F41-450C-93B6-85DDC29B9EB6}" type="slidenum">
              <a:rPr lang="en-GB" smtClean="0"/>
              <a:t>18</a:t>
            </a:fld>
            <a:endParaRPr lang="en-GB"/>
          </a:p>
        </p:txBody>
      </p:sp>
    </p:spTree>
    <p:extLst>
      <p:ext uri="{BB962C8B-B14F-4D97-AF65-F5344CB8AC3E}">
        <p14:creationId xmlns:p14="http://schemas.microsoft.com/office/powerpoint/2010/main" val="25421167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C8F98F8-5F41-450C-93B6-85DDC29B9EB6}" type="slidenum">
              <a:rPr lang="en-GB" smtClean="0"/>
              <a:t>20</a:t>
            </a:fld>
            <a:endParaRPr lang="en-GB"/>
          </a:p>
        </p:txBody>
      </p:sp>
    </p:spTree>
    <p:extLst>
      <p:ext uri="{BB962C8B-B14F-4D97-AF65-F5344CB8AC3E}">
        <p14:creationId xmlns:p14="http://schemas.microsoft.com/office/powerpoint/2010/main" val="2421661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4C0D9-5629-42DB-B878-8352FDED7C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25CE9E4-AA04-4CE3-8176-D74CCEAD0A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2103DBE-7832-4C80-BFA2-BA3AC39FEBE4}"/>
              </a:ext>
            </a:extLst>
          </p:cNvPr>
          <p:cNvSpPr>
            <a:spLocks noGrp="1"/>
          </p:cNvSpPr>
          <p:nvPr>
            <p:ph type="dt" sz="half" idx="10"/>
          </p:nvPr>
        </p:nvSpPr>
        <p:spPr/>
        <p:txBody>
          <a:bodyPr/>
          <a:lstStyle/>
          <a:p>
            <a:r>
              <a:rPr lang="en-US"/>
              <a:t>9/18/2020</a:t>
            </a:r>
            <a:endParaRPr lang="en-GB"/>
          </a:p>
        </p:txBody>
      </p:sp>
      <p:sp>
        <p:nvSpPr>
          <p:cNvPr id="5" name="Footer Placeholder 4">
            <a:extLst>
              <a:ext uri="{FF2B5EF4-FFF2-40B4-BE49-F238E27FC236}">
                <a16:creationId xmlns:a16="http://schemas.microsoft.com/office/drawing/2014/main" id="{C60F6031-AE24-42D0-9B48-D425C88E9AAE}"/>
              </a:ext>
            </a:extLst>
          </p:cNvPr>
          <p:cNvSpPr>
            <a:spLocks noGrp="1"/>
          </p:cNvSpPr>
          <p:nvPr>
            <p:ph type="ftr" sz="quarter" idx="11"/>
          </p:nvPr>
        </p:nvSpPr>
        <p:spPr/>
        <p:txBody>
          <a:bodyPr/>
          <a:lstStyle/>
          <a:p>
            <a:r>
              <a:rPr lang="nn-NO"/>
              <a:t>Y. F.  Zakariya 90% Seminar at UiA (Sept. 18, 2020)</a:t>
            </a:r>
            <a:endParaRPr lang="en-GB"/>
          </a:p>
        </p:txBody>
      </p:sp>
      <p:sp>
        <p:nvSpPr>
          <p:cNvPr id="6" name="Slide Number Placeholder 5">
            <a:extLst>
              <a:ext uri="{FF2B5EF4-FFF2-40B4-BE49-F238E27FC236}">
                <a16:creationId xmlns:a16="http://schemas.microsoft.com/office/drawing/2014/main" id="{4AB84BA5-16BC-4CFC-9C72-6FC3FD8AB352}"/>
              </a:ext>
            </a:extLst>
          </p:cNvPr>
          <p:cNvSpPr>
            <a:spLocks noGrp="1"/>
          </p:cNvSpPr>
          <p:nvPr>
            <p:ph type="sldNum" sz="quarter" idx="12"/>
          </p:nvPr>
        </p:nvSpPr>
        <p:spPr/>
        <p:txBody>
          <a:bodyPr/>
          <a:lstStyle/>
          <a:p>
            <a:fld id="{B7AAFC9F-027D-41C8-AF77-B08C40DBF044}" type="slidenum">
              <a:rPr lang="en-GB" smtClean="0"/>
              <a:t>‹#›</a:t>
            </a:fld>
            <a:endParaRPr lang="en-GB"/>
          </a:p>
        </p:txBody>
      </p:sp>
    </p:spTree>
    <p:extLst>
      <p:ext uri="{BB962C8B-B14F-4D97-AF65-F5344CB8AC3E}">
        <p14:creationId xmlns:p14="http://schemas.microsoft.com/office/powerpoint/2010/main" val="3308172658"/>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A2A59-AB0E-4531-92B4-C8E86A79E85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596AB34-9DCF-433A-A61E-43A9E5B936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B30F6AA-51B7-4902-B644-CF51666D7115}"/>
              </a:ext>
            </a:extLst>
          </p:cNvPr>
          <p:cNvSpPr>
            <a:spLocks noGrp="1"/>
          </p:cNvSpPr>
          <p:nvPr>
            <p:ph type="dt" sz="half" idx="10"/>
          </p:nvPr>
        </p:nvSpPr>
        <p:spPr/>
        <p:txBody>
          <a:bodyPr/>
          <a:lstStyle/>
          <a:p>
            <a:r>
              <a:rPr lang="en-US"/>
              <a:t>9/18/2020</a:t>
            </a:r>
            <a:endParaRPr lang="en-GB"/>
          </a:p>
        </p:txBody>
      </p:sp>
      <p:sp>
        <p:nvSpPr>
          <p:cNvPr id="5" name="Footer Placeholder 4">
            <a:extLst>
              <a:ext uri="{FF2B5EF4-FFF2-40B4-BE49-F238E27FC236}">
                <a16:creationId xmlns:a16="http://schemas.microsoft.com/office/drawing/2014/main" id="{2CD28602-CDD1-4D65-ADA9-ECE3C9537A2E}"/>
              </a:ext>
            </a:extLst>
          </p:cNvPr>
          <p:cNvSpPr>
            <a:spLocks noGrp="1"/>
          </p:cNvSpPr>
          <p:nvPr>
            <p:ph type="ftr" sz="quarter" idx="11"/>
          </p:nvPr>
        </p:nvSpPr>
        <p:spPr/>
        <p:txBody>
          <a:bodyPr/>
          <a:lstStyle/>
          <a:p>
            <a:r>
              <a:rPr lang="nn-NO"/>
              <a:t>Y. F.  Zakariya 90% Seminar at UiA (Sept. 18, 2020)</a:t>
            </a:r>
            <a:endParaRPr lang="en-GB"/>
          </a:p>
        </p:txBody>
      </p:sp>
      <p:sp>
        <p:nvSpPr>
          <p:cNvPr id="6" name="Slide Number Placeholder 5">
            <a:extLst>
              <a:ext uri="{FF2B5EF4-FFF2-40B4-BE49-F238E27FC236}">
                <a16:creationId xmlns:a16="http://schemas.microsoft.com/office/drawing/2014/main" id="{2C81E120-A3B1-4DD7-ADA3-C68AFA9105ED}"/>
              </a:ext>
            </a:extLst>
          </p:cNvPr>
          <p:cNvSpPr>
            <a:spLocks noGrp="1"/>
          </p:cNvSpPr>
          <p:nvPr>
            <p:ph type="sldNum" sz="quarter" idx="12"/>
          </p:nvPr>
        </p:nvSpPr>
        <p:spPr/>
        <p:txBody>
          <a:bodyPr/>
          <a:lstStyle/>
          <a:p>
            <a:fld id="{B7AAFC9F-027D-41C8-AF77-B08C40DBF044}" type="slidenum">
              <a:rPr lang="en-GB" smtClean="0"/>
              <a:t>‹#›</a:t>
            </a:fld>
            <a:endParaRPr lang="en-GB"/>
          </a:p>
        </p:txBody>
      </p:sp>
    </p:spTree>
    <p:extLst>
      <p:ext uri="{BB962C8B-B14F-4D97-AF65-F5344CB8AC3E}">
        <p14:creationId xmlns:p14="http://schemas.microsoft.com/office/powerpoint/2010/main" val="3366312382"/>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525F56-FB36-4A90-B323-AA0D42F890F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A427FBA-A120-4133-9BB5-046FB05DA83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C284D32-0019-4A6B-AF09-F38DC4003172}"/>
              </a:ext>
            </a:extLst>
          </p:cNvPr>
          <p:cNvSpPr>
            <a:spLocks noGrp="1"/>
          </p:cNvSpPr>
          <p:nvPr>
            <p:ph type="dt" sz="half" idx="10"/>
          </p:nvPr>
        </p:nvSpPr>
        <p:spPr/>
        <p:txBody>
          <a:bodyPr/>
          <a:lstStyle/>
          <a:p>
            <a:r>
              <a:rPr lang="en-US"/>
              <a:t>9/18/2020</a:t>
            </a:r>
            <a:endParaRPr lang="en-GB"/>
          </a:p>
        </p:txBody>
      </p:sp>
      <p:sp>
        <p:nvSpPr>
          <p:cNvPr id="5" name="Footer Placeholder 4">
            <a:extLst>
              <a:ext uri="{FF2B5EF4-FFF2-40B4-BE49-F238E27FC236}">
                <a16:creationId xmlns:a16="http://schemas.microsoft.com/office/drawing/2014/main" id="{C824D718-9A7B-4A23-A853-B67CF393610F}"/>
              </a:ext>
            </a:extLst>
          </p:cNvPr>
          <p:cNvSpPr>
            <a:spLocks noGrp="1"/>
          </p:cNvSpPr>
          <p:nvPr>
            <p:ph type="ftr" sz="quarter" idx="11"/>
          </p:nvPr>
        </p:nvSpPr>
        <p:spPr/>
        <p:txBody>
          <a:bodyPr/>
          <a:lstStyle/>
          <a:p>
            <a:r>
              <a:rPr lang="nn-NO"/>
              <a:t>Y. F.  Zakariya 90% Seminar at UiA (Sept. 18, 2020)</a:t>
            </a:r>
            <a:endParaRPr lang="en-GB"/>
          </a:p>
        </p:txBody>
      </p:sp>
      <p:sp>
        <p:nvSpPr>
          <p:cNvPr id="6" name="Slide Number Placeholder 5">
            <a:extLst>
              <a:ext uri="{FF2B5EF4-FFF2-40B4-BE49-F238E27FC236}">
                <a16:creationId xmlns:a16="http://schemas.microsoft.com/office/drawing/2014/main" id="{EE3CE158-DAA9-42B5-BA7D-6ADD328DDFCA}"/>
              </a:ext>
            </a:extLst>
          </p:cNvPr>
          <p:cNvSpPr>
            <a:spLocks noGrp="1"/>
          </p:cNvSpPr>
          <p:nvPr>
            <p:ph type="sldNum" sz="quarter" idx="12"/>
          </p:nvPr>
        </p:nvSpPr>
        <p:spPr/>
        <p:txBody>
          <a:bodyPr/>
          <a:lstStyle/>
          <a:p>
            <a:fld id="{B7AAFC9F-027D-41C8-AF77-B08C40DBF044}" type="slidenum">
              <a:rPr lang="en-GB" smtClean="0"/>
              <a:t>‹#›</a:t>
            </a:fld>
            <a:endParaRPr lang="en-GB"/>
          </a:p>
        </p:txBody>
      </p:sp>
    </p:spTree>
    <p:extLst>
      <p:ext uri="{BB962C8B-B14F-4D97-AF65-F5344CB8AC3E}">
        <p14:creationId xmlns:p14="http://schemas.microsoft.com/office/powerpoint/2010/main" val="1186901565"/>
      </p:ext>
    </p:extLst>
  </p:cSld>
  <p:clrMapOvr>
    <a:masterClrMapping/>
  </p:clrMapOvr>
  <p:transition spd="slow">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Rød logo">
    <p:spTree>
      <p:nvGrpSpPr>
        <p:cNvPr id="1" name=""/>
        <p:cNvGrpSpPr/>
        <p:nvPr/>
      </p:nvGrpSpPr>
      <p:grpSpPr>
        <a:xfrm>
          <a:off x="0" y="0"/>
          <a:ext cx="0" cy="0"/>
          <a:chOff x="0" y="0"/>
          <a:chExt cx="0" cy="0"/>
        </a:xfrm>
      </p:grpSpPr>
      <p:pic>
        <p:nvPicPr>
          <p:cNvPr id="6" name="Bilde 5" descr="Et bilde som inneholder objekt&#10;&#10;&#10;&#10;Automatisk generert beskrivelse">
            <a:extLst>
              <a:ext uri="{FF2B5EF4-FFF2-40B4-BE49-F238E27FC236}">
                <a16:creationId xmlns:a16="http://schemas.microsoft.com/office/drawing/2014/main" id="{F28135A9-7864-EA42-BC35-11CA46B6CBC0}"/>
              </a:ext>
            </a:extLst>
          </p:cNvPr>
          <p:cNvPicPr>
            <a:picLocks noChangeAspect="1"/>
          </p:cNvPicPr>
          <p:nvPr userDrawn="1"/>
        </p:nvPicPr>
        <p:blipFill>
          <a:blip r:embed="rId2"/>
          <a:stretch>
            <a:fillRect/>
          </a:stretch>
        </p:blipFill>
        <p:spPr>
          <a:xfrm>
            <a:off x="3765550" y="2901950"/>
            <a:ext cx="4660900" cy="1054100"/>
          </a:xfrm>
          <a:prstGeom prst="rect">
            <a:avLst/>
          </a:prstGeom>
        </p:spPr>
      </p:pic>
    </p:spTree>
    <p:extLst>
      <p:ext uri="{BB962C8B-B14F-4D97-AF65-F5344CB8AC3E}">
        <p14:creationId xmlns:p14="http://schemas.microsoft.com/office/powerpoint/2010/main" val="820083191"/>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DA45F-7521-4188-81AF-415D93ABD8E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F06247E-DD99-486C-B225-465E68206D2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AB51AD8-4276-453A-90FE-C91441737103}"/>
              </a:ext>
            </a:extLst>
          </p:cNvPr>
          <p:cNvSpPr>
            <a:spLocks noGrp="1"/>
          </p:cNvSpPr>
          <p:nvPr>
            <p:ph type="dt" sz="half" idx="10"/>
          </p:nvPr>
        </p:nvSpPr>
        <p:spPr/>
        <p:txBody>
          <a:bodyPr/>
          <a:lstStyle/>
          <a:p>
            <a:r>
              <a:rPr lang="en-US"/>
              <a:t>9/18/2020</a:t>
            </a:r>
            <a:endParaRPr lang="en-GB"/>
          </a:p>
        </p:txBody>
      </p:sp>
      <p:sp>
        <p:nvSpPr>
          <p:cNvPr id="5" name="Footer Placeholder 4">
            <a:extLst>
              <a:ext uri="{FF2B5EF4-FFF2-40B4-BE49-F238E27FC236}">
                <a16:creationId xmlns:a16="http://schemas.microsoft.com/office/drawing/2014/main" id="{17478BD8-006C-48FC-B460-49ECC6C7E5D7}"/>
              </a:ext>
            </a:extLst>
          </p:cNvPr>
          <p:cNvSpPr>
            <a:spLocks noGrp="1"/>
          </p:cNvSpPr>
          <p:nvPr>
            <p:ph type="ftr" sz="quarter" idx="11"/>
          </p:nvPr>
        </p:nvSpPr>
        <p:spPr/>
        <p:txBody>
          <a:bodyPr/>
          <a:lstStyle/>
          <a:p>
            <a:r>
              <a:rPr lang="nn-NO"/>
              <a:t>Y. F.  Zakariya 90% Seminar at UiA (Sept. 18, 2020)</a:t>
            </a:r>
            <a:endParaRPr lang="en-GB"/>
          </a:p>
        </p:txBody>
      </p:sp>
      <p:sp>
        <p:nvSpPr>
          <p:cNvPr id="6" name="Slide Number Placeholder 5">
            <a:extLst>
              <a:ext uri="{FF2B5EF4-FFF2-40B4-BE49-F238E27FC236}">
                <a16:creationId xmlns:a16="http://schemas.microsoft.com/office/drawing/2014/main" id="{21C49100-D122-43BD-9AC4-6D2D3C3E7701}"/>
              </a:ext>
            </a:extLst>
          </p:cNvPr>
          <p:cNvSpPr>
            <a:spLocks noGrp="1"/>
          </p:cNvSpPr>
          <p:nvPr>
            <p:ph type="sldNum" sz="quarter" idx="12"/>
          </p:nvPr>
        </p:nvSpPr>
        <p:spPr/>
        <p:txBody>
          <a:bodyPr/>
          <a:lstStyle/>
          <a:p>
            <a:fld id="{B7AAFC9F-027D-41C8-AF77-B08C40DBF044}" type="slidenum">
              <a:rPr lang="en-GB" smtClean="0"/>
              <a:t>‹#›</a:t>
            </a:fld>
            <a:endParaRPr lang="en-GB"/>
          </a:p>
        </p:txBody>
      </p:sp>
    </p:spTree>
    <p:extLst>
      <p:ext uri="{BB962C8B-B14F-4D97-AF65-F5344CB8AC3E}">
        <p14:creationId xmlns:p14="http://schemas.microsoft.com/office/powerpoint/2010/main" val="654208390"/>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AD6B3-0CA6-4888-A8A7-B8F758B37AD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1EFF063-9308-4B0E-AD87-DD79967DB4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87740FE-E014-4185-84EA-3B7B930D7ABE}"/>
              </a:ext>
            </a:extLst>
          </p:cNvPr>
          <p:cNvSpPr>
            <a:spLocks noGrp="1"/>
          </p:cNvSpPr>
          <p:nvPr>
            <p:ph type="dt" sz="half" idx="10"/>
          </p:nvPr>
        </p:nvSpPr>
        <p:spPr/>
        <p:txBody>
          <a:bodyPr/>
          <a:lstStyle/>
          <a:p>
            <a:r>
              <a:rPr lang="en-US"/>
              <a:t>9/18/2020</a:t>
            </a:r>
            <a:endParaRPr lang="en-GB"/>
          </a:p>
        </p:txBody>
      </p:sp>
      <p:sp>
        <p:nvSpPr>
          <p:cNvPr id="5" name="Footer Placeholder 4">
            <a:extLst>
              <a:ext uri="{FF2B5EF4-FFF2-40B4-BE49-F238E27FC236}">
                <a16:creationId xmlns:a16="http://schemas.microsoft.com/office/drawing/2014/main" id="{19DF3508-23A3-4C42-96C3-ABFC399758F3}"/>
              </a:ext>
            </a:extLst>
          </p:cNvPr>
          <p:cNvSpPr>
            <a:spLocks noGrp="1"/>
          </p:cNvSpPr>
          <p:nvPr>
            <p:ph type="ftr" sz="quarter" idx="11"/>
          </p:nvPr>
        </p:nvSpPr>
        <p:spPr/>
        <p:txBody>
          <a:bodyPr/>
          <a:lstStyle/>
          <a:p>
            <a:r>
              <a:rPr lang="nn-NO"/>
              <a:t>Y. F.  Zakariya 90% Seminar at UiA (Sept. 18, 2020)</a:t>
            </a:r>
            <a:endParaRPr lang="en-GB"/>
          </a:p>
        </p:txBody>
      </p:sp>
      <p:sp>
        <p:nvSpPr>
          <p:cNvPr id="6" name="Slide Number Placeholder 5">
            <a:extLst>
              <a:ext uri="{FF2B5EF4-FFF2-40B4-BE49-F238E27FC236}">
                <a16:creationId xmlns:a16="http://schemas.microsoft.com/office/drawing/2014/main" id="{0583E8C0-9573-48AE-87BC-C42C883CA0A6}"/>
              </a:ext>
            </a:extLst>
          </p:cNvPr>
          <p:cNvSpPr>
            <a:spLocks noGrp="1"/>
          </p:cNvSpPr>
          <p:nvPr>
            <p:ph type="sldNum" sz="quarter" idx="12"/>
          </p:nvPr>
        </p:nvSpPr>
        <p:spPr/>
        <p:txBody>
          <a:bodyPr/>
          <a:lstStyle/>
          <a:p>
            <a:fld id="{B7AAFC9F-027D-41C8-AF77-B08C40DBF044}" type="slidenum">
              <a:rPr lang="en-GB" smtClean="0"/>
              <a:t>‹#›</a:t>
            </a:fld>
            <a:endParaRPr lang="en-GB"/>
          </a:p>
        </p:txBody>
      </p:sp>
    </p:spTree>
    <p:extLst>
      <p:ext uri="{BB962C8B-B14F-4D97-AF65-F5344CB8AC3E}">
        <p14:creationId xmlns:p14="http://schemas.microsoft.com/office/powerpoint/2010/main" val="1994149108"/>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9A967-41EB-431E-AD26-943F6092963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9019EF5-A4E2-4AF1-AB9D-76299C428C1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DB5E7A6-2E4E-4DB7-8260-54776DF1CD6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7A98493-E649-4F8D-AB7E-527B5A4DF6E0}"/>
              </a:ext>
            </a:extLst>
          </p:cNvPr>
          <p:cNvSpPr>
            <a:spLocks noGrp="1"/>
          </p:cNvSpPr>
          <p:nvPr>
            <p:ph type="dt" sz="half" idx="10"/>
          </p:nvPr>
        </p:nvSpPr>
        <p:spPr/>
        <p:txBody>
          <a:bodyPr/>
          <a:lstStyle/>
          <a:p>
            <a:r>
              <a:rPr lang="en-US"/>
              <a:t>9/18/2020</a:t>
            </a:r>
            <a:endParaRPr lang="en-GB"/>
          </a:p>
        </p:txBody>
      </p:sp>
      <p:sp>
        <p:nvSpPr>
          <p:cNvPr id="6" name="Footer Placeholder 5">
            <a:extLst>
              <a:ext uri="{FF2B5EF4-FFF2-40B4-BE49-F238E27FC236}">
                <a16:creationId xmlns:a16="http://schemas.microsoft.com/office/drawing/2014/main" id="{7A924034-20E7-44F6-959B-4C144A553FA6}"/>
              </a:ext>
            </a:extLst>
          </p:cNvPr>
          <p:cNvSpPr>
            <a:spLocks noGrp="1"/>
          </p:cNvSpPr>
          <p:nvPr>
            <p:ph type="ftr" sz="quarter" idx="11"/>
          </p:nvPr>
        </p:nvSpPr>
        <p:spPr/>
        <p:txBody>
          <a:bodyPr/>
          <a:lstStyle/>
          <a:p>
            <a:r>
              <a:rPr lang="nn-NO"/>
              <a:t>Y. F.  Zakariya 90% Seminar at UiA (Sept. 18, 2020)</a:t>
            </a:r>
            <a:endParaRPr lang="en-GB"/>
          </a:p>
        </p:txBody>
      </p:sp>
      <p:sp>
        <p:nvSpPr>
          <p:cNvPr id="7" name="Slide Number Placeholder 6">
            <a:extLst>
              <a:ext uri="{FF2B5EF4-FFF2-40B4-BE49-F238E27FC236}">
                <a16:creationId xmlns:a16="http://schemas.microsoft.com/office/drawing/2014/main" id="{BB7E6C67-10F8-4D5A-8CDD-A9CEF94B4340}"/>
              </a:ext>
            </a:extLst>
          </p:cNvPr>
          <p:cNvSpPr>
            <a:spLocks noGrp="1"/>
          </p:cNvSpPr>
          <p:nvPr>
            <p:ph type="sldNum" sz="quarter" idx="12"/>
          </p:nvPr>
        </p:nvSpPr>
        <p:spPr/>
        <p:txBody>
          <a:bodyPr/>
          <a:lstStyle/>
          <a:p>
            <a:fld id="{B7AAFC9F-027D-41C8-AF77-B08C40DBF044}" type="slidenum">
              <a:rPr lang="en-GB" smtClean="0"/>
              <a:t>‹#›</a:t>
            </a:fld>
            <a:endParaRPr lang="en-GB"/>
          </a:p>
        </p:txBody>
      </p:sp>
    </p:spTree>
    <p:extLst>
      <p:ext uri="{BB962C8B-B14F-4D97-AF65-F5344CB8AC3E}">
        <p14:creationId xmlns:p14="http://schemas.microsoft.com/office/powerpoint/2010/main" val="4166573902"/>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D928C-063C-45C8-94C5-5D0B99A1666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3D93C81-E594-48F1-986B-6818A3B56F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FDFA7FE-8767-426C-909F-ACCD6A8D130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B3B799A-B477-43E4-A5B9-C70D2097D3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11D25B-81F4-4C18-A62F-F86DC512504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9DE4027-025B-4875-807E-EB1E52A09A4A}"/>
              </a:ext>
            </a:extLst>
          </p:cNvPr>
          <p:cNvSpPr>
            <a:spLocks noGrp="1"/>
          </p:cNvSpPr>
          <p:nvPr>
            <p:ph type="dt" sz="half" idx="10"/>
          </p:nvPr>
        </p:nvSpPr>
        <p:spPr/>
        <p:txBody>
          <a:bodyPr/>
          <a:lstStyle/>
          <a:p>
            <a:r>
              <a:rPr lang="en-US"/>
              <a:t>9/18/2020</a:t>
            </a:r>
            <a:endParaRPr lang="en-GB"/>
          </a:p>
        </p:txBody>
      </p:sp>
      <p:sp>
        <p:nvSpPr>
          <p:cNvPr id="8" name="Footer Placeholder 7">
            <a:extLst>
              <a:ext uri="{FF2B5EF4-FFF2-40B4-BE49-F238E27FC236}">
                <a16:creationId xmlns:a16="http://schemas.microsoft.com/office/drawing/2014/main" id="{677E41F7-333C-4FAF-BB25-10A11BB22426}"/>
              </a:ext>
            </a:extLst>
          </p:cNvPr>
          <p:cNvSpPr>
            <a:spLocks noGrp="1"/>
          </p:cNvSpPr>
          <p:nvPr>
            <p:ph type="ftr" sz="quarter" idx="11"/>
          </p:nvPr>
        </p:nvSpPr>
        <p:spPr/>
        <p:txBody>
          <a:bodyPr/>
          <a:lstStyle/>
          <a:p>
            <a:r>
              <a:rPr lang="nn-NO"/>
              <a:t>Y. F.  Zakariya 90% Seminar at UiA (Sept. 18, 2020)</a:t>
            </a:r>
            <a:endParaRPr lang="en-GB"/>
          </a:p>
        </p:txBody>
      </p:sp>
      <p:sp>
        <p:nvSpPr>
          <p:cNvPr id="9" name="Slide Number Placeholder 8">
            <a:extLst>
              <a:ext uri="{FF2B5EF4-FFF2-40B4-BE49-F238E27FC236}">
                <a16:creationId xmlns:a16="http://schemas.microsoft.com/office/drawing/2014/main" id="{E204678F-7542-42F4-A2ED-BF285E8E2018}"/>
              </a:ext>
            </a:extLst>
          </p:cNvPr>
          <p:cNvSpPr>
            <a:spLocks noGrp="1"/>
          </p:cNvSpPr>
          <p:nvPr>
            <p:ph type="sldNum" sz="quarter" idx="12"/>
          </p:nvPr>
        </p:nvSpPr>
        <p:spPr/>
        <p:txBody>
          <a:bodyPr/>
          <a:lstStyle/>
          <a:p>
            <a:fld id="{B7AAFC9F-027D-41C8-AF77-B08C40DBF044}" type="slidenum">
              <a:rPr lang="en-GB" smtClean="0"/>
              <a:t>‹#›</a:t>
            </a:fld>
            <a:endParaRPr lang="en-GB"/>
          </a:p>
        </p:txBody>
      </p:sp>
    </p:spTree>
    <p:extLst>
      <p:ext uri="{BB962C8B-B14F-4D97-AF65-F5344CB8AC3E}">
        <p14:creationId xmlns:p14="http://schemas.microsoft.com/office/powerpoint/2010/main" val="3086309200"/>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1A5BF-5FCE-4316-AD64-C99E2BD8726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1A2ED7B-16FC-4B9D-BFEE-4985D90E4DBC}"/>
              </a:ext>
            </a:extLst>
          </p:cNvPr>
          <p:cNvSpPr>
            <a:spLocks noGrp="1"/>
          </p:cNvSpPr>
          <p:nvPr>
            <p:ph type="dt" sz="half" idx="10"/>
          </p:nvPr>
        </p:nvSpPr>
        <p:spPr/>
        <p:txBody>
          <a:bodyPr/>
          <a:lstStyle/>
          <a:p>
            <a:r>
              <a:rPr lang="en-US"/>
              <a:t>9/18/2020</a:t>
            </a:r>
            <a:endParaRPr lang="en-GB"/>
          </a:p>
        </p:txBody>
      </p:sp>
      <p:sp>
        <p:nvSpPr>
          <p:cNvPr id="4" name="Footer Placeholder 3">
            <a:extLst>
              <a:ext uri="{FF2B5EF4-FFF2-40B4-BE49-F238E27FC236}">
                <a16:creationId xmlns:a16="http://schemas.microsoft.com/office/drawing/2014/main" id="{36822D98-40FD-4EBB-BB60-D64D3009D78F}"/>
              </a:ext>
            </a:extLst>
          </p:cNvPr>
          <p:cNvSpPr>
            <a:spLocks noGrp="1"/>
          </p:cNvSpPr>
          <p:nvPr>
            <p:ph type="ftr" sz="quarter" idx="11"/>
          </p:nvPr>
        </p:nvSpPr>
        <p:spPr/>
        <p:txBody>
          <a:bodyPr/>
          <a:lstStyle/>
          <a:p>
            <a:r>
              <a:rPr lang="nn-NO"/>
              <a:t>Y. F.  Zakariya 90% Seminar at UiA (Sept. 18, 2020)</a:t>
            </a:r>
            <a:endParaRPr lang="en-GB"/>
          </a:p>
        </p:txBody>
      </p:sp>
      <p:sp>
        <p:nvSpPr>
          <p:cNvPr id="5" name="Slide Number Placeholder 4">
            <a:extLst>
              <a:ext uri="{FF2B5EF4-FFF2-40B4-BE49-F238E27FC236}">
                <a16:creationId xmlns:a16="http://schemas.microsoft.com/office/drawing/2014/main" id="{A52F15B1-D068-42E8-B6A6-B11B5FC5627B}"/>
              </a:ext>
            </a:extLst>
          </p:cNvPr>
          <p:cNvSpPr>
            <a:spLocks noGrp="1"/>
          </p:cNvSpPr>
          <p:nvPr>
            <p:ph type="sldNum" sz="quarter" idx="12"/>
          </p:nvPr>
        </p:nvSpPr>
        <p:spPr/>
        <p:txBody>
          <a:bodyPr/>
          <a:lstStyle/>
          <a:p>
            <a:fld id="{B7AAFC9F-027D-41C8-AF77-B08C40DBF044}" type="slidenum">
              <a:rPr lang="en-GB" smtClean="0"/>
              <a:t>‹#›</a:t>
            </a:fld>
            <a:endParaRPr lang="en-GB"/>
          </a:p>
        </p:txBody>
      </p:sp>
    </p:spTree>
    <p:extLst>
      <p:ext uri="{BB962C8B-B14F-4D97-AF65-F5344CB8AC3E}">
        <p14:creationId xmlns:p14="http://schemas.microsoft.com/office/powerpoint/2010/main" val="2594430066"/>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A8FF94-A79C-4102-83E2-FE08607B8188}"/>
              </a:ext>
            </a:extLst>
          </p:cNvPr>
          <p:cNvSpPr>
            <a:spLocks noGrp="1"/>
          </p:cNvSpPr>
          <p:nvPr>
            <p:ph type="dt" sz="half" idx="10"/>
          </p:nvPr>
        </p:nvSpPr>
        <p:spPr/>
        <p:txBody>
          <a:bodyPr/>
          <a:lstStyle/>
          <a:p>
            <a:r>
              <a:rPr lang="en-US"/>
              <a:t>9/18/2020</a:t>
            </a:r>
            <a:endParaRPr lang="en-GB"/>
          </a:p>
        </p:txBody>
      </p:sp>
      <p:sp>
        <p:nvSpPr>
          <p:cNvPr id="3" name="Footer Placeholder 2">
            <a:extLst>
              <a:ext uri="{FF2B5EF4-FFF2-40B4-BE49-F238E27FC236}">
                <a16:creationId xmlns:a16="http://schemas.microsoft.com/office/drawing/2014/main" id="{91FD56C7-3609-44B0-B598-91802ECFDE20}"/>
              </a:ext>
            </a:extLst>
          </p:cNvPr>
          <p:cNvSpPr>
            <a:spLocks noGrp="1"/>
          </p:cNvSpPr>
          <p:nvPr>
            <p:ph type="ftr" sz="quarter" idx="11"/>
          </p:nvPr>
        </p:nvSpPr>
        <p:spPr/>
        <p:txBody>
          <a:bodyPr/>
          <a:lstStyle/>
          <a:p>
            <a:r>
              <a:rPr lang="nn-NO"/>
              <a:t>Y. F.  Zakariya 90% Seminar at UiA (Sept. 18, 2020)</a:t>
            </a:r>
            <a:endParaRPr lang="en-GB"/>
          </a:p>
        </p:txBody>
      </p:sp>
      <p:sp>
        <p:nvSpPr>
          <p:cNvPr id="4" name="Slide Number Placeholder 3">
            <a:extLst>
              <a:ext uri="{FF2B5EF4-FFF2-40B4-BE49-F238E27FC236}">
                <a16:creationId xmlns:a16="http://schemas.microsoft.com/office/drawing/2014/main" id="{A219452B-4D91-41ED-BAD5-9C2765C13C48}"/>
              </a:ext>
            </a:extLst>
          </p:cNvPr>
          <p:cNvSpPr>
            <a:spLocks noGrp="1"/>
          </p:cNvSpPr>
          <p:nvPr>
            <p:ph type="sldNum" sz="quarter" idx="12"/>
          </p:nvPr>
        </p:nvSpPr>
        <p:spPr/>
        <p:txBody>
          <a:bodyPr/>
          <a:lstStyle/>
          <a:p>
            <a:fld id="{B7AAFC9F-027D-41C8-AF77-B08C40DBF044}" type="slidenum">
              <a:rPr lang="en-GB" smtClean="0"/>
              <a:t>‹#›</a:t>
            </a:fld>
            <a:endParaRPr lang="en-GB"/>
          </a:p>
        </p:txBody>
      </p:sp>
    </p:spTree>
    <p:extLst>
      <p:ext uri="{BB962C8B-B14F-4D97-AF65-F5344CB8AC3E}">
        <p14:creationId xmlns:p14="http://schemas.microsoft.com/office/powerpoint/2010/main" val="952839527"/>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A2F6D-B53C-4B2B-84A0-4DCF444175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59EEE2F-9E6B-4DC5-8ED3-849245370C9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689526F-A2C9-4B21-8213-D7FD9667D6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59970C-FA83-4786-B1B5-6F3A04D97136}"/>
              </a:ext>
            </a:extLst>
          </p:cNvPr>
          <p:cNvSpPr>
            <a:spLocks noGrp="1"/>
          </p:cNvSpPr>
          <p:nvPr>
            <p:ph type="dt" sz="half" idx="10"/>
          </p:nvPr>
        </p:nvSpPr>
        <p:spPr/>
        <p:txBody>
          <a:bodyPr/>
          <a:lstStyle/>
          <a:p>
            <a:r>
              <a:rPr lang="en-US"/>
              <a:t>9/18/2020</a:t>
            </a:r>
            <a:endParaRPr lang="en-GB"/>
          </a:p>
        </p:txBody>
      </p:sp>
      <p:sp>
        <p:nvSpPr>
          <p:cNvPr id="6" name="Footer Placeholder 5">
            <a:extLst>
              <a:ext uri="{FF2B5EF4-FFF2-40B4-BE49-F238E27FC236}">
                <a16:creationId xmlns:a16="http://schemas.microsoft.com/office/drawing/2014/main" id="{BAB1630D-ED61-4BF1-9932-6AA9E61F0DFF}"/>
              </a:ext>
            </a:extLst>
          </p:cNvPr>
          <p:cNvSpPr>
            <a:spLocks noGrp="1"/>
          </p:cNvSpPr>
          <p:nvPr>
            <p:ph type="ftr" sz="quarter" idx="11"/>
          </p:nvPr>
        </p:nvSpPr>
        <p:spPr/>
        <p:txBody>
          <a:bodyPr/>
          <a:lstStyle/>
          <a:p>
            <a:r>
              <a:rPr lang="nn-NO"/>
              <a:t>Y. F.  Zakariya 90% Seminar at UiA (Sept. 18, 2020)</a:t>
            </a:r>
            <a:endParaRPr lang="en-GB"/>
          </a:p>
        </p:txBody>
      </p:sp>
      <p:sp>
        <p:nvSpPr>
          <p:cNvPr id="7" name="Slide Number Placeholder 6">
            <a:extLst>
              <a:ext uri="{FF2B5EF4-FFF2-40B4-BE49-F238E27FC236}">
                <a16:creationId xmlns:a16="http://schemas.microsoft.com/office/drawing/2014/main" id="{6107D12B-08E2-4474-8E72-F4DFE6C011CC}"/>
              </a:ext>
            </a:extLst>
          </p:cNvPr>
          <p:cNvSpPr>
            <a:spLocks noGrp="1"/>
          </p:cNvSpPr>
          <p:nvPr>
            <p:ph type="sldNum" sz="quarter" idx="12"/>
          </p:nvPr>
        </p:nvSpPr>
        <p:spPr/>
        <p:txBody>
          <a:bodyPr/>
          <a:lstStyle/>
          <a:p>
            <a:fld id="{B7AAFC9F-027D-41C8-AF77-B08C40DBF044}" type="slidenum">
              <a:rPr lang="en-GB" smtClean="0"/>
              <a:t>‹#›</a:t>
            </a:fld>
            <a:endParaRPr lang="en-GB"/>
          </a:p>
        </p:txBody>
      </p:sp>
    </p:spTree>
    <p:extLst>
      <p:ext uri="{BB962C8B-B14F-4D97-AF65-F5344CB8AC3E}">
        <p14:creationId xmlns:p14="http://schemas.microsoft.com/office/powerpoint/2010/main" val="2487381316"/>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81A75-2E2C-45D9-A6DD-334A109D5B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D307AB9-A805-49B4-A7C9-E3EF45DBDA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2A0D0D0-4094-4863-8E18-C77DFC6991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872770-90FB-4786-9540-9562790F352D}"/>
              </a:ext>
            </a:extLst>
          </p:cNvPr>
          <p:cNvSpPr>
            <a:spLocks noGrp="1"/>
          </p:cNvSpPr>
          <p:nvPr>
            <p:ph type="dt" sz="half" idx="10"/>
          </p:nvPr>
        </p:nvSpPr>
        <p:spPr/>
        <p:txBody>
          <a:bodyPr/>
          <a:lstStyle/>
          <a:p>
            <a:r>
              <a:rPr lang="en-US"/>
              <a:t>9/18/2020</a:t>
            </a:r>
            <a:endParaRPr lang="en-GB"/>
          </a:p>
        </p:txBody>
      </p:sp>
      <p:sp>
        <p:nvSpPr>
          <p:cNvPr id="6" name="Footer Placeholder 5">
            <a:extLst>
              <a:ext uri="{FF2B5EF4-FFF2-40B4-BE49-F238E27FC236}">
                <a16:creationId xmlns:a16="http://schemas.microsoft.com/office/drawing/2014/main" id="{48586958-94DC-4C39-8CC7-A0FC8317DDFE}"/>
              </a:ext>
            </a:extLst>
          </p:cNvPr>
          <p:cNvSpPr>
            <a:spLocks noGrp="1"/>
          </p:cNvSpPr>
          <p:nvPr>
            <p:ph type="ftr" sz="quarter" idx="11"/>
          </p:nvPr>
        </p:nvSpPr>
        <p:spPr/>
        <p:txBody>
          <a:bodyPr/>
          <a:lstStyle/>
          <a:p>
            <a:r>
              <a:rPr lang="nn-NO"/>
              <a:t>Y. F.  Zakariya 90% Seminar at UiA (Sept. 18, 2020)</a:t>
            </a:r>
            <a:endParaRPr lang="en-GB"/>
          </a:p>
        </p:txBody>
      </p:sp>
      <p:sp>
        <p:nvSpPr>
          <p:cNvPr id="7" name="Slide Number Placeholder 6">
            <a:extLst>
              <a:ext uri="{FF2B5EF4-FFF2-40B4-BE49-F238E27FC236}">
                <a16:creationId xmlns:a16="http://schemas.microsoft.com/office/drawing/2014/main" id="{80726277-61D9-4555-A660-CDDEAEA39658}"/>
              </a:ext>
            </a:extLst>
          </p:cNvPr>
          <p:cNvSpPr>
            <a:spLocks noGrp="1"/>
          </p:cNvSpPr>
          <p:nvPr>
            <p:ph type="sldNum" sz="quarter" idx="12"/>
          </p:nvPr>
        </p:nvSpPr>
        <p:spPr/>
        <p:txBody>
          <a:bodyPr/>
          <a:lstStyle/>
          <a:p>
            <a:fld id="{B7AAFC9F-027D-41C8-AF77-B08C40DBF044}" type="slidenum">
              <a:rPr lang="en-GB" smtClean="0"/>
              <a:t>‹#›</a:t>
            </a:fld>
            <a:endParaRPr lang="en-GB"/>
          </a:p>
        </p:txBody>
      </p:sp>
    </p:spTree>
    <p:extLst>
      <p:ext uri="{BB962C8B-B14F-4D97-AF65-F5344CB8AC3E}">
        <p14:creationId xmlns:p14="http://schemas.microsoft.com/office/powerpoint/2010/main" val="2510720651"/>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503CAA-A9A8-4D0A-BAD7-7BEA241CC7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3569FF1-1023-4608-8E1F-46C49407AD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791A646-111B-48F7-B655-81E9DD8FBE7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9/18/2020</a:t>
            </a:r>
            <a:endParaRPr lang="en-GB"/>
          </a:p>
        </p:txBody>
      </p:sp>
      <p:sp>
        <p:nvSpPr>
          <p:cNvPr id="5" name="Footer Placeholder 4">
            <a:extLst>
              <a:ext uri="{FF2B5EF4-FFF2-40B4-BE49-F238E27FC236}">
                <a16:creationId xmlns:a16="http://schemas.microsoft.com/office/drawing/2014/main" id="{D1160328-4147-40AD-AE26-8CC8F7DA8D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n-NO"/>
              <a:t>Y. F.  Zakariya 90% Seminar at UiA (Sept. 18, 2020)</a:t>
            </a:r>
            <a:endParaRPr lang="en-GB"/>
          </a:p>
        </p:txBody>
      </p:sp>
      <p:sp>
        <p:nvSpPr>
          <p:cNvPr id="6" name="Slide Number Placeholder 5">
            <a:extLst>
              <a:ext uri="{FF2B5EF4-FFF2-40B4-BE49-F238E27FC236}">
                <a16:creationId xmlns:a16="http://schemas.microsoft.com/office/drawing/2014/main" id="{593A982F-074A-49A3-A0A8-252399CDE6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AAFC9F-027D-41C8-AF77-B08C40DBF044}" type="slidenum">
              <a:rPr lang="en-GB" smtClean="0"/>
              <a:t>‹#›</a:t>
            </a:fld>
            <a:endParaRPr lang="en-GB"/>
          </a:p>
        </p:txBody>
      </p:sp>
    </p:spTree>
    <p:extLst>
      <p:ext uri="{BB962C8B-B14F-4D97-AF65-F5344CB8AC3E}">
        <p14:creationId xmlns:p14="http://schemas.microsoft.com/office/powerpoint/2010/main" val="10925402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slow">
    <p:push dir="u"/>
  </p:transition>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tmp"/></Relationships>
</file>

<file path=ppt/slides/_rels/slide13.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7.tmp"/><Relationship Id="rId5" Type="http://schemas.openxmlformats.org/officeDocument/2006/relationships/image" Target="../media/image6.tmp"/><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0.png"/></Relationships>
</file>

<file path=ppt/slides/_rels/slide18.xml.rels><?xml version="1.0" encoding="UTF-8" standalone="yes"?>
<Relationships xmlns="http://schemas.openxmlformats.org/package/2006/relationships"><Relationship Id="rId3" Type="http://schemas.openxmlformats.org/officeDocument/2006/relationships/image" Target="../media/image2.tmp"/><Relationship Id="rId7" Type="http://schemas.microsoft.com/office/2007/relationships/hdphoto" Target="../media/hdphoto2.wdp"/><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9.png"/><Relationship Id="rId5" Type="http://schemas.microsoft.com/office/2007/relationships/hdphoto" Target="../media/hdphoto1.wdp"/><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08475630"/>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F2A1E-4BD1-4D3D-906F-863A6B5B2364}"/>
              </a:ext>
            </a:extLst>
          </p:cNvPr>
          <p:cNvSpPr>
            <a:spLocks noGrp="1"/>
          </p:cNvSpPr>
          <p:nvPr>
            <p:ph type="title"/>
          </p:nvPr>
        </p:nvSpPr>
        <p:spPr>
          <a:xfrm>
            <a:off x="838200" y="199811"/>
            <a:ext cx="10515600" cy="714878"/>
          </a:xfrm>
        </p:spPr>
        <p:txBody>
          <a:bodyPr>
            <a:normAutofit/>
          </a:bodyPr>
          <a:lstStyle/>
          <a:p>
            <a:r>
              <a:rPr lang="en-GB" sz="2800" dirty="0">
                <a:solidFill>
                  <a:srgbClr val="C00000"/>
                </a:solidFill>
                <a:latin typeface="Times New Roman" panose="02020603050405020304" pitchFamily="18" charset="0"/>
                <a:cs typeface="Times New Roman" panose="02020603050405020304" pitchFamily="18" charset="0"/>
              </a:rPr>
              <a:t>Participants and measure</a:t>
            </a:r>
          </a:p>
        </p:txBody>
      </p:sp>
      <p:pic>
        <p:nvPicPr>
          <p:cNvPr id="4" name="Picture 3" descr="A picture containing drawing&#10;&#10;Description automatically generated">
            <a:extLst>
              <a:ext uri="{FF2B5EF4-FFF2-40B4-BE49-F238E27FC236}">
                <a16:creationId xmlns:a16="http://schemas.microsoft.com/office/drawing/2014/main" id="{3CEB1A14-D268-4B6B-B4DA-4D75988B3D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981" y="5943309"/>
            <a:ext cx="1915219" cy="714879"/>
          </a:xfrm>
          <a:prstGeom prst="rect">
            <a:avLst/>
          </a:prstGeom>
        </p:spPr>
      </p:pic>
      <p:sp>
        <p:nvSpPr>
          <p:cNvPr id="10" name="Content Placeholder 9">
            <a:extLst>
              <a:ext uri="{FF2B5EF4-FFF2-40B4-BE49-F238E27FC236}">
                <a16:creationId xmlns:a16="http://schemas.microsoft.com/office/drawing/2014/main" id="{26ADE013-5111-4C96-A225-2F6597085804}"/>
              </a:ext>
            </a:extLst>
          </p:cNvPr>
          <p:cNvSpPr>
            <a:spLocks noGrp="1"/>
          </p:cNvSpPr>
          <p:nvPr>
            <p:ph idx="1"/>
          </p:nvPr>
        </p:nvSpPr>
        <p:spPr>
          <a:xfrm>
            <a:off x="838200" y="838778"/>
            <a:ext cx="10406743" cy="5080808"/>
          </a:xfrm>
        </p:spPr>
        <p:txBody>
          <a:bodyPr>
            <a:noAutofit/>
          </a:bodyPr>
          <a:lstStyle/>
          <a:p>
            <a:pPr marL="0" indent="0" algn="just">
              <a:buNone/>
            </a:pPr>
            <a:r>
              <a:rPr lang="en-GB" sz="2000" dirty="0">
                <a:solidFill>
                  <a:schemeClr val="accent1"/>
                </a:solidFill>
                <a:latin typeface="Times New Roman" panose="02020603050405020304" pitchFamily="18" charset="0"/>
                <a:cs typeface="Times New Roman" panose="02020603050405020304" pitchFamily="18" charset="0"/>
              </a:rPr>
              <a:t>Participants</a:t>
            </a:r>
          </a:p>
          <a:p>
            <a:pPr algn="just"/>
            <a:r>
              <a:rPr lang="en-GB" sz="2000" dirty="0">
                <a:latin typeface="Times New Roman" panose="02020603050405020304" pitchFamily="18" charset="0"/>
                <a:cs typeface="Times New Roman" panose="02020603050405020304" pitchFamily="18" charset="0"/>
              </a:rPr>
              <a:t>The sample of the study comprised 238 (189 males) first-year engineering students enrolled in engineering programmes at a Norwegian university. </a:t>
            </a:r>
          </a:p>
          <a:p>
            <a:pPr algn="just"/>
            <a:r>
              <a:rPr lang="en-GB" sz="2000" dirty="0">
                <a:latin typeface="Times New Roman" panose="02020603050405020304" pitchFamily="18" charset="0"/>
                <a:cs typeface="Times New Roman" panose="02020603050405020304" pitchFamily="18" charset="0"/>
              </a:rPr>
              <a:t>Their age is distributed into the following intervals: 17-20 years (109), 21-25 years (98), 26-35 years (27), and over 36 years (4). </a:t>
            </a:r>
          </a:p>
          <a:p>
            <a:pPr marL="0" indent="0" algn="just">
              <a:buNone/>
            </a:pPr>
            <a:r>
              <a:rPr lang="en-GB" sz="2000" dirty="0">
                <a:solidFill>
                  <a:schemeClr val="accent1"/>
                </a:solidFill>
                <a:latin typeface="Times New Roman" panose="02020603050405020304" pitchFamily="18" charset="0"/>
                <a:cs typeface="Times New Roman" panose="02020603050405020304" pitchFamily="18" charset="0"/>
              </a:rPr>
              <a:t>Measure</a:t>
            </a:r>
          </a:p>
          <a:p>
            <a:pPr algn="just"/>
            <a:r>
              <a:rPr lang="en-GB" sz="2000" dirty="0">
                <a:latin typeface="Times New Roman" panose="02020603050405020304" pitchFamily="18" charset="0"/>
                <a:cs typeface="Times New Roman" panose="02020603050405020304" pitchFamily="18" charset="0"/>
              </a:rPr>
              <a:t>The instrument used in the present study, attitude towards mathematics questionnaire (</a:t>
            </a:r>
            <a:r>
              <a:rPr lang="en-GB" sz="2000" dirty="0" err="1">
                <a:latin typeface="Times New Roman" panose="02020603050405020304" pitchFamily="18" charset="0"/>
                <a:cs typeface="Times New Roman" panose="02020603050405020304" pitchFamily="18" charset="0"/>
              </a:rPr>
              <a:t>AtMQ</a:t>
            </a:r>
            <a:r>
              <a:rPr lang="en-GB" sz="2000" dirty="0">
                <a:latin typeface="Times New Roman" panose="02020603050405020304" pitchFamily="18" charset="0"/>
                <a:cs typeface="Times New Roman" panose="02020603050405020304" pitchFamily="18" charset="0"/>
              </a:rPr>
              <a:t>), is part of a national mathematics test that is administered every two years to first-year degree-seeking students in Norway. </a:t>
            </a:r>
          </a:p>
          <a:p>
            <a:pPr algn="just"/>
            <a:r>
              <a:rPr lang="en-GB" sz="2000" dirty="0">
                <a:latin typeface="Times New Roman" panose="02020603050405020304" pitchFamily="18" charset="0"/>
                <a:cs typeface="Times New Roman" panose="02020603050405020304" pitchFamily="18" charset="0"/>
              </a:rPr>
              <a:t>It is a five-item questionnaire that is designed to measure a single construct of students’ attitude towards mathematics on a four-point Likert scale format from </a:t>
            </a:r>
            <a:r>
              <a:rPr lang="en-GB" sz="2000" i="1" dirty="0">
                <a:latin typeface="Times New Roman" panose="02020603050405020304" pitchFamily="18" charset="0"/>
                <a:cs typeface="Times New Roman" panose="02020603050405020304" pitchFamily="18" charset="0"/>
              </a:rPr>
              <a:t>strongly disagree </a:t>
            </a:r>
            <a:r>
              <a:rPr lang="en-GB" sz="2000" dirty="0">
                <a:latin typeface="Times New Roman" panose="02020603050405020304" pitchFamily="18" charset="0"/>
                <a:cs typeface="Times New Roman" panose="02020603050405020304" pitchFamily="18" charset="0"/>
              </a:rPr>
              <a:t>to </a:t>
            </a:r>
            <a:r>
              <a:rPr lang="en-GB" sz="2000" i="1" dirty="0">
                <a:latin typeface="Times New Roman" panose="02020603050405020304" pitchFamily="18" charset="0"/>
                <a:cs typeface="Times New Roman" panose="02020603050405020304" pitchFamily="18" charset="0"/>
              </a:rPr>
              <a:t>strongly agree</a:t>
            </a:r>
            <a:r>
              <a:rPr lang="en-GB" sz="2000" dirty="0">
                <a:latin typeface="Times New Roman" panose="02020603050405020304" pitchFamily="18" charset="0"/>
                <a:cs typeface="Times New Roman" panose="02020603050405020304" pitchFamily="18" charset="0"/>
              </a:rPr>
              <a:t>. </a:t>
            </a:r>
          </a:p>
          <a:p>
            <a:pPr algn="just"/>
            <a:r>
              <a:rPr lang="en-GB" sz="2000" dirty="0">
                <a:latin typeface="Times New Roman" panose="02020603050405020304" pitchFamily="18" charset="0"/>
                <a:cs typeface="Times New Roman" panose="02020603050405020304" pitchFamily="18" charset="0"/>
              </a:rPr>
              <a:t>The students are to rate their agreement to a sample-item statement like, I work with math because I like it, in a response to the leading question of what are your attitudes toward mathematics? </a:t>
            </a:r>
          </a:p>
          <a:p>
            <a:pPr algn="just"/>
            <a:r>
              <a:rPr lang="en-GB" sz="2000" dirty="0">
                <a:latin typeface="Times New Roman" panose="02020603050405020304" pitchFamily="18" charset="0"/>
                <a:cs typeface="Times New Roman" panose="02020603050405020304" pitchFamily="18" charset="0"/>
              </a:rPr>
              <a:t>Previous validation research on </a:t>
            </a:r>
            <a:r>
              <a:rPr lang="en-GB" sz="2000" dirty="0" err="1">
                <a:latin typeface="Times New Roman" panose="02020603050405020304" pitchFamily="18" charset="0"/>
                <a:cs typeface="Times New Roman" panose="02020603050405020304" pitchFamily="18" charset="0"/>
              </a:rPr>
              <a:t>AtMQ</a:t>
            </a:r>
            <a:r>
              <a:rPr lang="en-GB" sz="2000" dirty="0">
                <a:latin typeface="Times New Roman" panose="02020603050405020304" pitchFamily="18" charset="0"/>
                <a:cs typeface="Times New Roman" panose="02020603050405020304" pitchFamily="18" charset="0"/>
              </a:rPr>
              <a:t> has reported a good discriminant validity, reliability (ordinal coefficient alpha of .78), and construct validity of the instrument (Zakariya et al., 2020). </a:t>
            </a:r>
          </a:p>
        </p:txBody>
      </p:sp>
      <p:sp>
        <p:nvSpPr>
          <p:cNvPr id="5" name="Footer Placeholder 4">
            <a:extLst>
              <a:ext uri="{FF2B5EF4-FFF2-40B4-BE49-F238E27FC236}">
                <a16:creationId xmlns:a16="http://schemas.microsoft.com/office/drawing/2014/main" id="{7EB467C4-F85B-4F99-9EF4-8496B6610183}"/>
              </a:ext>
            </a:extLst>
          </p:cNvPr>
          <p:cNvSpPr>
            <a:spLocks noGrp="1"/>
          </p:cNvSpPr>
          <p:nvPr>
            <p:ph type="ftr" sz="quarter" idx="11"/>
          </p:nvPr>
        </p:nvSpPr>
        <p:spPr>
          <a:xfrm>
            <a:off x="4038600" y="6356350"/>
            <a:ext cx="4735286" cy="365125"/>
          </a:xfrm>
        </p:spPr>
        <p:txBody>
          <a:bodyPr/>
          <a:lstStyle/>
          <a:p>
            <a:r>
              <a:rPr lang="en-GB" dirty="0">
                <a:solidFill>
                  <a:srgbClr val="C00000"/>
                </a:solidFill>
                <a:latin typeface="Times New Roman" panose="02020603050405020304" pitchFamily="18" charset="0"/>
                <a:cs typeface="Times New Roman" panose="02020603050405020304" pitchFamily="18" charset="0"/>
              </a:rPr>
              <a:t>Y. F.  Zakariya, </a:t>
            </a:r>
            <a:r>
              <a:rPr lang="en-GB" dirty="0" err="1">
                <a:solidFill>
                  <a:srgbClr val="C00000"/>
                </a:solidFill>
                <a:latin typeface="Times New Roman" panose="02020603050405020304" pitchFamily="18" charset="0"/>
                <a:cs typeface="Times New Roman" panose="02020603050405020304" pitchFamily="18" charset="0"/>
              </a:rPr>
              <a:t>SEFI</a:t>
            </a:r>
            <a:r>
              <a:rPr lang="en-GB" dirty="0">
                <a:solidFill>
                  <a:srgbClr val="C00000"/>
                </a:solidFill>
                <a:latin typeface="Times New Roman" panose="02020603050405020304" pitchFamily="18" charset="0"/>
                <a:cs typeface="Times New Roman" panose="02020603050405020304" pitchFamily="18" charset="0"/>
              </a:rPr>
              <a:t> conference at </a:t>
            </a:r>
            <a:r>
              <a:rPr lang="en-GB" dirty="0" err="1">
                <a:solidFill>
                  <a:srgbClr val="C00000"/>
                </a:solidFill>
                <a:latin typeface="Times New Roman" panose="02020603050405020304" pitchFamily="18" charset="0"/>
                <a:cs typeface="Times New Roman" panose="02020603050405020304" pitchFamily="18" charset="0"/>
              </a:rPr>
              <a:t>UiA</a:t>
            </a:r>
            <a:r>
              <a:rPr lang="en-GB" dirty="0">
                <a:solidFill>
                  <a:srgbClr val="C00000"/>
                </a:solidFill>
                <a:latin typeface="Times New Roman" panose="02020603050405020304" pitchFamily="18" charset="0"/>
                <a:cs typeface="Times New Roman" panose="02020603050405020304" pitchFamily="18" charset="0"/>
              </a:rPr>
              <a:t> (June. 17, 2021)</a:t>
            </a:r>
          </a:p>
        </p:txBody>
      </p:sp>
      <p:sp>
        <p:nvSpPr>
          <p:cNvPr id="7" name="Slide Number Placeholder 6">
            <a:extLst>
              <a:ext uri="{FF2B5EF4-FFF2-40B4-BE49-F238E27FC236}">
                <a16:creationId xmlns:a16="http://schemas.microsoft.com/office/drawing/2014/main" id="{38B69DE4-8F21-43C1-903F-251F664702F1}"/>
              </a:ext>
            </a:extLst>
          </p:cNvPr>
          <p:cNvSpPr>
            <a:spLocks noGrp="1"/>
          </p:cNvSpPr>
          <p:nvPr>
            <p:ph type="sldNum" sz="quarter" idx="12"/>
          </p:nvPr>
        </p:nvSpPr>
        <p:spPr/>
        <p:txBody>
          <a:bodyPr/>
          <a:lstStyle/>
          <a:p>
            <a:fld id="{B7AAFC9F-027D-41C8-AF77-B08C40DBF044}" type="slidenum">
              <a:rPr lang="en-GB" smtClean="0">
                <a:solidFill>
                  <a:srgbClr val="C00000"/>
                </a:solidFill>
                <a:latin typeface="Times New Roman" panose="02020603050405020304" pitchFamily="18" charset="0"/>
                <a:cs typeface="Times New Roman" panose="02020603050405020304" pitchFamily="18" charset="0"/>
              </a:rPr>
              <a:t>10</a:t>
            </a:fld>
            <a:endParaRPr lang="en-GB"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371811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F2A1E-4BD1-4D3D-906F-863A6B5B2364}"/>
              </a:ext>
            </a:extLst>
          </p:cNvPr>
          <p:cNvSpPr>
            <a:spLocks noGrp="1"/>
          </p:cNvSpPr>
          <p:nvPr>
            <p:ph type="title"/>
          </p:nvPr>
        </p:nvSpPr>
        <p:spPr>
          <a:xfrm>
            <a:off x="838200" y="370566"/>
            <a:ext cx="10515600" cy="714878"/>
          </a:xfrm>
        </p:spPr>
        <p:txBody>
          <a:bodyPr>
            <a:normAutofit/>
          </a:bodyPr>
          <a:lstStyle/>
          <a:p>
            <a:r>
              <a:rPr lang="en-GB" sz="2800" dirty="0">
                <a:solidFill>
                  <a:srgbClr val="C00000"/>
                </a:solidFill>
                <a:latin typeface="Times New Roman" panose="02020603050405020304" pitchFamily="18" charset="0"/>
                <a:cs typeface="Times New Roman" panose="02020603050405020304" pitchFamily="18" charset="0"/>
              </a:rPr>
              <a:t>Data collection</a:t>
            </a:r>
          </a:p>
        </p:txBody>
      </p:sp>
      <p:pic>
        <p:nvPicPr>
          <p:cNvPr id="4" name="Picture 3" descr="A picture containing drawing&#10;&#10;Description automatically generated">
            <a:extLst>
              <a:ext uri="{FF2B5EF4-FFF2-40B4-BE49-F238E27FC236}">
                <a16:creationId xmlns:a16="http://schemas.microsoft.com/office/drawing/2014/main" id="{3CEB1A14-D268-4B6B-B4DA-4D75988B3D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981" y="5943309"/>
            <a:ext cx="1915219" cy="714879"/>
          </a:xfrm>
          <a:prstGeom prst="rect">
            <a:avLst/>
          </a:prstGeom>
        </p:spPr>
      </p:pic>
      <p:sp>
        <p:nvSpPr>
          <p:cNvPr id="10" name="Content Placeholder 9">
            <a:extLst>
              <a:ext uri="{FF2B5EF4-FFF2-40B4-BE49-F238E27FC236}">
                <a16:creationId xmlns:a16="http://schemas.microsoft.com/office/drawing/2014/main" id="{26ADE013-5111-4C96-A225-2F6597085804}"/>
              </a:ext>
            </a:extLst>
          </p:cNvPr>
          <p:cNvSpPr>
            <a:spLocks noGrp="1"/>
          </p:cNvSpPr>
          <p:nvPr>
            <p:ph idx="1"/>
          </p:nvPr>
        </p:nvSpPr>
        <p:spPr>
          <a:xfrm>
            <a:off x="838200" y="1164770"/>
            <a:ext cx="10406743" cy="4754815"/>
          </a:xfrm>
        </p:spPr>
        <p:txBody>
          <a:bodyPr>
            <a:noAutofit/>
          </a:bodyPr>
          <a:lstStyle/>
          <a:p>
            <a:pPr marL="0" indent="0" algn="just">
              <a:buNone/>
            </a:pPr>
            <a:r>
              <a:rPr lang="en-GB" sz="2000" dirty="0">
                <a:latin typeface="Times New Roman" panose="02020603050405020304" pitchFamily="18" charset="0"/>
                <a:cs typeface="Times New Roman" panose="02020603050405020304" pitchFamily="18" charset="0"/>
              </a:rPr>
              <a:t>The data are generated using online version of </a:t>
            </a:r>
            <a:r>
              <a:rPr lang="en-GB" sz="2000" dirty="0" err="1">
                <a:latin typeface="Times New Roman" panose="02020603050405020304" pitchFamily="18" charset="0"/>
                <a:cs typeface="Times New Roman" panose="02020603050405020304" pitchFamily="18" charset="0"/>
              </a:rPr>
              <a:t>AtMQ</a:t>
            </a:r>
            <a:r>
              <a:rPr lang="en-GB" sz="2000" dirty="0">
                <a:latin typeface="Times New Roman" panose="02020603050405020304" pitchFamily="18" charset="0"/>
                <a:cs typeface="Times New Roman" panose="02020603050405020304" pitchFamily="18" charset="0"/>
              </a:rPr>
              <a:t> that was administered to first-year engineering students via a </a:t>
            </a:r>
            <a:r>
              <a:rPr lang="en-GB" sz="2000" dirty="0" err="1">
                <a:latin typeface="Times New Roman" panose="02020603050405020304" pitchFamily="18" charset="0"/>
                <a:cs typeface="Times New Roman" panose="02020603050405020304" pitchFamily="18" charset="0"/>
              </a:rPr>
              <a:t>SurveyXact</a:t>
            </a:r>
            <a:r>
              <a:rPr lang="en-GB" sz="2000" dirty="0">
                <a:latin typeface="Times New Roman" panose="02020603050405020304" pitchFamily="18" charset="0"/>
                <a:cs typeface="Times New Roman" panose="02020603050405020304" pitchFamily="18" charset="0"/>
              </a:rPr>
              <a:t> link. </a:t>
            </a:r>
          </a:p>
          <a:p>
            <a:pPr marL="0" indent="0" algn="just">
              <a:buNone/>
            </a:pPr>
            <a:r>
              <a:rPr lang="en-GB" sz="2000" dirty="0">
                <a:latin typeface="Times New Roman" panose="02020603050405020304" pitchFamily="18" charset="0"/>
                <a:cs typeface="Times New Roman" panose="02020603050405020304" pitchFamily="18" charset="0"/>
              </a:rPr>
              <a:t>The data on students’ gender are coded as 1 for males and 0 for females. </a:t>
            </a:r>
          </a:p>
          <a:p>
            <a:pPr marL="0" indent="0" algn="just">
              <a:buNone/>
            </a:pPr>
            <a:r>
              <a:rPr lang="en-GB" sz="2000" dirty="0">
                <a:latin typeface="Times New Roman" panose="02020603050405020304" pitchFamily="18" charset="0"/>
                <a:cs typeface="Times New Roman" panose="02020603050405020304" pitchFamily="18" charset="0"/>
              </a:rPr>
              <a:t>The data on age groups are collapsed such that students between 17-20 years have a coded of 1 and those above 20 years have a code of 2 to indicate young and old students, respectively. As such, there are 109 young students and 129 old students. The age-group recoding is necessary to facilitate the use of Multiple Indicators, Multiple Causes (MIMIC) modelling. </a:t>
            </a:r>
          </a:p>
          <a:p>
            <a:pPr marL="0" indent="0" algn="just">
              <a:buNone/>
            </a:pPr>
            <a:r>
              <a:rPr lang="en-GB" sz="2000" dirty="0">
                <a:latin typeface="Times New Roman" panose="02020603050405020304" pitchFamily="18" charset="0"/>
                <a:cs typeface="Times New Roman" panose="02020603050405020304" pitchFamily="18" charset="0"/>
              </a:rPr>
              <a:t>A preliminary analysis show that the data contain neither excess Kurtosis nor excess Skewness. However, the data are not normally distributed as revealed by the significant values of both Kolmogorov-Smirnov’s and Shapiro-Wilk’s tests for all items.</a:t>
            </a:r>
          </a:p>
        </p:txBody>
      </p:sp>
      <p:sp>
        <p:nvSpPr>
          <p:cNvPr id="5" name="Footer Placeholder 4">
            <a:extLst>
              <a:ext uri="{FF2B5EF4-FFF2-40B4-BE49-F238E27FC236}">
                <a16:creationId xmlns:a16="http://schemas.microsoft.com/office/drawing/2014/main" id="{7EB467C4-F85B-4F99-9EF4-8496B6610183}"/>
              </a:ext>
            </a:extLst>
          </p:cNvPr>
          <p:cNvSpPr>
            <a:spLocks noGrp="1"/>
          </p:cNvSpPr>
          <p:nvPr>
            <p:ph type="ftr" sz="quarter" idx="11"/>
          </p:nvPr>
        </p:nvSpPr>
        <p:spPr>
          <a:xfrm>
            <a:off x="4038600" y="6356350"/>
            <a:ext cx="4735286" cy="365125"/>
          </a:xfrm>
        </p:spPr>
        <p:txBody>
          <a:bodyPr/>
          <a:lstStyle/>
          <a:p>
            <a:r>
              <a:rPr lang="en-GB" dirty="0">
                <a:solidFill>
                  <a:srgbClr val="C00000"/>
                </a:solidFill>
                <a:latin typeface="Times New Roman" panose="02020603050405020304" pitchFamily="18" charset="0"/>
                <a:cs typeface="Times New Roman" panose="02020603050405020304" pitchFamily="18" charset="0"/>
              </a:rPr>
              <a:t>Y. F.  Zakariya, </a:t>
            </a:r>
            <a:r>
              <a:rPr lang="en-GB" dirty="0" err="1">
                <a:solidFill>
                  <a:srgbClr val="C00000"/>
                </a:solidFill>
                <a:latin typeface="Times New Roman" panose="02020603050405020304" pitchFamily="18" charset="0"/>
                <a:cs typeface="Times New Roman" panose="02020603050405020304" pitchFamily="18" charset="0"/>
              </a:rPr>
              <a:t>SEFI</a:t>
            </a:r>
            <a:r>
              <a:rPr lang="en-GB" dirty="0">
                <a:solidFill>
                  <a:srgbClr val="C00000"/>
                </a:solidFill>
                <a:latin typeface="Times New Roman" panose="02020603050405020304" pitchFamily="18" charset="0"/>
                <a:cs typeface="Times New Roman" panose="02020603050405020304" pitchFamily="18" charset="0"/>
              </a:rPr>
              <a:t> conference at </a:t>
            </a:r>
            <a:r>
              <a:rPr lang="en-GB" dirty="0" err="1">
                <a:solidFill>
                  <a:srgbClr val="C00000"/>
                </a:solidFill>
                <a:latin typeface="Times New Roman" panose="02020603050405020304" pitchFamily="18" charset="0"/>
                <a:cs typeface="Times New Roman" panose="02020603050405020304" pitchFamily="18" charset="0"/>
              </a:rPr>
              <a:t>UiA</a:t>
            </a:r>
            <a:r>
              <a:rPr lang="en-GB" dirty="0">
                <a:solidFill>
                  <a:srgbClr val="C00000"/>
                </a:solidFill>
                <a:latin typeface="Times New Roman" panose="02020603050405020304" pitchFamily="18" charset="0"/>
                <a:cs typeface="Times New Roman" panose="02020603050405020304" pitchFamily="18" charset="0"/>
              </a:rPr>
              <a:t> (June. 17, 2021)</a:t>
            </a:r>
          </a:p>
        </p:txBody>
      </p:sp>
      <p:sp>
        <p:nvSpPr>
          <p:cNvPr id="7" name="Slide Number Placeholder 6">
            <a:extLst>
              <a:ext uri="{FF2B5EF4-FFF2-40B4-BE49-F238E27FC236}">
                <a16:creationId xmlns:a16="http://schemas.microsoft.com/office/drawing/2014/main" id="{38B69DE4-8F21-43C1-903F-251F664702F1}"/>
              </a:ext>
            </a:extLst>
          </p:cNvPr>
          <p:cNvSpPr>
            <a:spLocks noGrp="1"/>
          </p:cNvSpPr>
          <p:nvPr>
            <p:ph type="sldNum" sz="quarter" idx="12"/>
          </p:nvPr>
        </p:nvSpPr>
        <p:spPr/>
        <p:txBody>
          <a:bodyPr/>
          <a:lstStyle/>
          <a:p>
            <a:fld id="{B7AAFC9F-027D-41C8-AF77-B08C40DBF044}" type="slidenum">
              <a:rPr lang="en-GB" smtClean="0">
                <a:solidFill>
                  <a:srgbClr val="C00000"/>
                </a:solidFill>
                <a:latin typeface="Times New Roman" panose="02020603050405020304" pitchFamily="18" charset="0"/>
                <a:cs typeface="Times New Roman" panose="02020603050405020304" pitchFamily="18" charset="0"/>
              </a:rPr>
              <a:t>11</a:t>
            </a:fld>
            <a:endParaRPr lang="en-GB"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567426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F2A1E-4BD1-4D3D-906F-863A6B5B2364}"/>
              </a:ext>
            </a:extLst>
          </p:cNvPr>
          <p:cNvSpPr>
            <a:spLocks noGrp="1"/>
          </p:cNvSpPr>
          <p:nvPr>
            <p:ph type="title"/>
          </p:nvPr>
        </p:nvSpPr>
        <p:spPr>
          <a:xfrm>
            <a:off x="841829" y="323544"/>
            <a:ext cx="10515600" cy="714878"/>
          </a:xfrm>
        </p:spPr>
        <p:txBody>
          <a:bodyPr>
            <a:normAutofit/>
          </a:bodyPr>
          <a:lstStyle/>
          <a:p>
            <a:r>
              <a:rPr lang="en-GB" sz="2800" dirty="0">
                <a:solidFill>
                  <a:srgbClr val="C00000"/>
                </a:solidFill>
                <a:latin typeface="Times New Roman" panose="02020603050405020304" pitchFamily="18" charset="0"/>
                <a:cs typeface="Times New Roman" panose="02020603050405020304" pitchFamily="18" charset="0"/>
              </a:rPr>
              <a:t>Data analysis</a:t>
            </a:r>
          </a:p>
        </p:txBody>
      </p:sp>
      <p:pic>
        <p:nvPicPr>
          <p:cNvPr id="4" name="Picture 3" descr="A picture containing drawing&#10;&#10;Description automatically generated">
            <a:extLst>
              <a:ext uri="{FF2B5EF4-FFF2-40B4-BE49-F238E27FC236}">
                <a16:creationId xmlns:a16="http://schemas.microsoft.com/office/drawing/2014/main" id="{3CEB1A14-D268-4B6B-B4DA-4D75988B3D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981" y="5943309"/>
            <a:ext cx="1915219" cy="714879"/>
          </a:xfrm>
          <a:prstGeom prst="rect">
            <a:avLst/>
          </a:prstGeom>
        </p:spPr>
      </p:pic>
      <p:sp>
        <p:nvSpPr>
          <p:cNvPr id="10" name="Content Placeholder 9">
            <a:extLst>
              <a:ext uri="{FF2B5EF4-FFF2-40B4-BE49-F238E27FC236}">
                <a16:creationId xmlns:a16="http://schemas.microsoft.com/office/drawing/2014/main" id="{26ADE013-5111-4C96-A225-2F6597085804}"/>
              </a:ext>
            </a:extLst>
          </p:cNvPr>
          <p:cNvSpPr>
            <a:spLocks noGrp="1"/>
          </p:cNvSpPr>
          <p:nvPr>
            <p:ph idx="1"/>
          </p:nvPr>
        </p:nvSpPr>
        <p:spPr>
          <a:xfrm>
            <a:off x="838200" y="870858"/>
            <a:ext cx="5497286" cy="5142070"/>
          </a:xfrm>
        </p:spPr>
        <p:txBody>
          <a:bodyPr>
            <a:noAutofit/>
          </a:bodyPr>
          <a:lstStyle/>
          <a:p>
            <a:pPr marL="0" indent="0" algn="just">
              <a:buNone/>
            </a:pPr>
            <a:r>
              <a:rPr lang="en-GB" sz="2000" dirty="0">
                <a:latin typeface="Times New Roman" panose="02020603050405020304" pitchFamily="18" charset="0"/>
                <a:cs typeface="Times New Roman" panose="02020603050405020304" pitchFamily="18" charset="0"/>
              </a:rPr>
              <a:t>The data are analysed with some techniques of structural equation modelling. </a:t>
            </a:r>
          </a:p>
          <a:p>
            <a:pPr marL="0" indent="0" algn="just">
              <a:buNone/>
            </a:pPr>
            <a:r>
              <a:rPr lang="en-GB" sz="2000" dirty="0">
                <a:latin typeface="Times New Roman" panose="02020603050405020304" pitchFamily="18" charset="0"/>
                <a:cs typeface="Times New Roman" panose="02020603050405020304" pitchFamily="18" charset="0"/>
              </a:rPr>
              <a:t>The weighted least square mean and variance adjusted (</a:t>
            </a:r>
            <a:r>
              <a:rPr lang="en-GB" sz="2000" dirty="0" err="1">
                <a:latin typeface="Times New Roman" panose="02020603050405020304" pitchFamily="18" charset="0"/>
                <a:cs typeface="Times New Roman" panose="02020603050405020304" pitchFamily="18" charset="0"/>
              </a:rPr>
              <a:t>WLSMV</a:t>
            </a:r>
            <a:r>
              <a:rPr lang="en-GB" sz="2000" dirty="0">
                <a:latin typeface="Times New Roman" panose="02020603050405020304" pitchFamily="18" charset="0"/>
                <a:cs typeface="Times New Roman" panose="02020603050405020304" pitchFamily="18" charset="0"/>
              </a:rPr>
              <a:t>) estimator was used to cater for the lack of normal distribution of the data. </a:t>
            </a:r>
          </a:p>
          <a:p>
            <a:pPr marL="0" indent="0" algn="just">
              <a:buNone/>
            </a:pPr>
            <a:r>
              <a:rPr lang="en-GB" sz="2000" dirty="0">
                <a:latin typeface="Times New Roman" panose="02020603050405020304" pitchFamily="18" charset="0"/>
                <a:cs typeface="Times New Roman" panose="02020603050405020304" pitchFamily="18" charset="0"/>
              </a:rPr>
              <a:t>A one factor five-item measurement model of </a:t>
            </a:r>
            <a:r>
              <a:rPr lang="en-GB" sz="2000" dirty="0" err="1">
                <a:latin typeface="Times New Roman" panose="02020603050405020304" pitchFamily="18" charset="0"/>
                <a:cs typeface="Times New Roman" panose="02020603050405020304" pitchFamily="18" charset="0"/>
              </a:rPr>
              <a:t>AtMQ</a:t>
            </a:r>
            <a:r>
              <a:rPr lang="en-GB" sz="2000" dirty="0">
                <a:latin typeface="Times New Roman" panose="02020603050405020304" pitchFamily="18" charset="0"/>
                <a:cs typeface="Times New Roman" panose="02020603050405020304" pitchFamily="18" charset="0"/>
              </a:rPr>
              <a:t> was evaluated against the generated data. </a:t>
            </a:r>
          </a:p>
          <a:p>
            <a:pPr marL="0" indent="0" algn="just">
              <a:buNone/>
            </a:pPr>
            <a:r>
              <a:rPr lang="en-GB" sz="2000" dirty="0">
                <a:latin typeface="Times New Roman" panose="02020603050405020304" pitchFamily="18" charset="0"/>
                <a:cs typeface="Times New Roman" panose="02020603050405020304" pitchFamily="18" charset="0"/>
              </a:rPr>
              <a:t>The model global fit was assessed using a combination of criteria. A model exhibits an excellent global fit of the data if chi-square value is non-significant, values of comparative fit index (CFI) and Tucker-Lewis index (</a:t>
            </a:r>
            <a:r>
              <a:rPr lang="en-GB" sz="2000" dirty="0" err="1">
                <a:latin typeface="Times New Roman" panose="02020603050405020304" pitchFamily="18" charset="0"/>
                <a:cs typeface="Times New Roman" panose="02020603050405020304" pitchFamily="18" charset="0"/>
              </a:rPr>
              <a:t>TLI</a:t>
            </a:r>
            <a:r>
              <a:rPr lang="en-GB" sz="2000" dirty="0">
                <a:latin typeface="Times New Roman" panose="02020603050405020304" pitchFamily="18" charset="0"/>
                <a:cs typeface="Times New Roman" panose="02020603050405020304" pitchFamily="18" charset="0"/>
              </a:rPr>
              <a:t>) are greater than or equal to .95, root mean square error of approximation (</a:t>
            </a:r>
            <a:r>
              <a:rPr lang="en-GB" sz="2000" dirty="0" err="1">
                <a:latin typeface="Times New Roman" panose="02020603050405020304" pitchFamily="18" charset="0"/>
                <a:cs typeface="Times New Roman" panose="02020603050405020304" pitchFamily="18" charset="0"/>
              </a:rPr>
              <a:t>RMSEA</a:t>
            </a:r>
            <a:r>
              <a:rPr lang="en-GB" sz="2000" dirty="0">
                <a:latin typeface="Times New Roman" panose="02020603050405020304" pitchFamily="18" charset="0"/>
                <a:cs typeface="Times New Roman" panose="02020603050405020304" pitchFamily="18" charset="0"/>
              </a:rPr>
              <a:t>) value is less than or equal to .06, and standardized root mean square residual (</a:t>
            </a:r>
            <a:r>
              <a:rPr lang="en-GB" sz="2000" dirty="0" err="1">
                <a:latin typeface="Times New Roman" panose="02020603050405020304" pitchFamily="18" charset="0"/>
                <a:cs typeface="Times New Roman" panose="02020603050405020304" pitchFamily="18" charset="0"/>
              </a:rPr>
              <a:t>SRMR</a:t>
            </a:r>
            <a:r>
              <a:rPr lang="en-GB" sz="2000" dirty="0">
                <a:latin typeface="Times New Roman" panose="02020603050405020304" pitchFamily="18" charset="0"/>
                <a:cs typeface="Times New Roman" panose="02020603050405020304" pitchFamily="18" charset="0"/>
              </a:rPr>
              <a:t>) value is less than or equal to .08. </a:t>
            </a:r>
          </a:p>
          <a:p>
            <a:pPr marL="0" indent="0" algn="just">
              <a:buNone/>
            </a:pPr>
            <a:endParaRPr lang="en-GB" sz="2000" dirty="0">
              <a:latin typeface="Times New Roman" panose="02020603050405020304" pitchFamily="18" charset="0"/>
              <a:cs typeface="Times New Roman" panose="02020603050405020304" pitchFamily="18" charset="0"/>
            </a:endParaRPr>
          </a:p>
        </p:txBody>
      </p:sp>
      <p:sp>
        <p:nvSpPr>
          <p:cNvPr id="5" name="Footer Placeholder 4">
            <a:extLst>
              <a:ext uri="{FF2B5EF4-FFF2-40B4-BE49-F238E27FC236}">
                <a16:creationId xmlns:a16="http://schemas.microsoft.com/office/drawing/2014/main" id="{7EB467C4-F85B-4F99-9EF4-8496B6610183}"/>
              </a:ext>
            </a:extLst>
          </p:cNvPr>
          <p:cNvSpPr>
            <a:spLocks noGrp="1"/>
          </p:cNvSpPr>
          <p:nvPr>
            <p:ph type="ftr" sz="quarter" idx="11"/>
          </p:nvPr>
        </p:nvSpPr>
        <p:spPr>
          <a:xfrm>
            <a:off x="4038600" y="6356350"/>
            <a:ext cx="4735286" cy="365125"/>
          </a:xfrm>
        </p:spPr>
        <p:txBody>
          <a:bodyPr/>
          <a:lstStyle/>
          <a:p>
            <a:r>
              <a:rPr lang="en-GB" dirty="0">
                <a:solidFill>
                  <a:srgbClr val="C00000"/>
                </a:solidFill>
                <a:latin typeface="Times New Roman" panose="02020603050405020304" pitchFamily="18" charset="0"/>
                <a:cs typeface="Times New Roman" panose="02020603050405020304" pitchFamily="18" charset="0"/>
              </a:rPr>
              <a:t>Y. F.  Zakariya, </a:t>
            </a:r>
            <a:r>
              <a:rPr lang="en-GB" dirty="0" err="1">
                <a:solidFill>
                  <a:srgbClr val="C00000"/>
                </a:solidFill>
                <a:latin typeface="Times New Roman" panose="02020603050405020304" pitchFamily="18" charset="0"/>
                <a:cs typeface="Times New Roman" panose="02020603050405020304" pitchFamily="18" charset="0"/>
              </a:rPr>
              <a:t>SEFI</a:t>
            </a:r>
            <a:r>
              <a:rPr lang="en-GB" dirty="0">
                <a:solidFill>
                  <a:srgbClr val="C00000"/>
                </a:solidFill>
                <a:latin typeface="Times New Roman" panose="02020603050405020304" pitchFamily="18" charset="0"/>
                <a:cs typeface="Times New Roman" panose="02020603050405020304" pitchFamily="18" charset="0"/>
              </a:rPr>
              <a:t> conference at </a:t>
            </a:r>
            <a:r>
              <a:rPr lang="en-GB" dirty="0" err="1">
                <a:solidFill>
                  <a:srgbClr val="C00000"/>
                </a:solidFill>
                <a:latin typeface="Times New Roman" panose="02020603050405020304" pitchFamily="18" charset="0"/>
                <a:cs typeface="Times New Roman" panose="02020603050405020304" pitchFamily="18" charset="0"/>
              </a:rPr>
              <a:t>UiA</a:t>
            </a:r>
            <a:r>
              <a:rPr lang="en-GB" dirty="0">
                <a:solidFill>
                  <a:srgbClr val="C00000"/>
                </a:solidFill>
                <a:latin typeface="Times New Roman" panose="02020603050405020304" pitchFamily="18" charset="0"/>
                <a:cs typeface="Times New Roman" panose="02020603050405020304" pitchFamily="18" charset="0"/>
              </a:rPr>
              <a:t> (June. 17, 2021)</a:t>
            </a:r>
          </a:p>
        </p:txBody>
      </p:sp>
      <p:sp>
        <p:nvSpPr>
          <p:cNvPr id="7" name="Slide Number Placeholder 6">
            <a:extLst>
              <a:ext uri="{FF2B5EF4-FFF2-40B4-BE49-F238E27FC236}">
                <a16:creationId xmlns:a16="http://schemas.microsoft.com/office/drawing/2014/main" id="{38B69DE4-8F21-43C1-903F-251F664702F1}"/>
              </a:ext>
            </a:extLst>
          </p:cNvPr>
          <p:cNvSpPr>
            <a:spLocks noGrp="1"/>
          </p:cNvSpPr>
          <p:nvPr>
            <p:ph type="sldNum" sz="quarter" idx="12"/>
          </p:nvPr>
        </p:nvSpPr>
        <p:spPr/>
        <p:txBody>
          <a:bodyPr/>
          <a:lstStyle/>
          <a:p>
            <a:fld id="{B7AAFC9F-027D-41C8-AF77-B08C40DBF044}" type="slidenum">
              <a:rPr lang="en-GB" smtClean="0">
                <a:solidFill>
                  <a:srgbClr val="C00000"/>
                </a:solidFill>
                <a:latin typeface="Times New Roman" panose="02020603050405020304" pitchFamily="18" charset="0"/>
                <a:cs typeface="Times New Roman" panose="02020603050405020304" pitchFamily="18" charset="0"/>
              </a:rPr>
              <a:t>12</a:t>
            </a:fld>
            <a:endParaRPr lang="en-GB" dirty="0">
              <a:solidFill>
                <a:srgbClr val="C00000"/>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ADC5251A-C33D-4AFA-981E-9CDFC3A704F9}"/>
              </a:ext>
            </a:extLst>
          </p:cNvPr>
          <p:cNvSpPr txBox="1"/>
          <p:nvPr/>
        </p:nvSpPr>
        <p:spPr>
          <a:xfrm>
            <a:off x="8120743" y="5153869"/>
            <a:ext cx="2906485" cy="369332"/>
          </a:xfrm>
          <a:prstGeom prst="rect">
            <a:avLst/>
          </a:prstGeom>
          <a:noFill/>
        </p:spPr>
        <p:txBody>
          <a:bodyPr wrap="square" rtlCol="0">
            <a:spAutoFit/>
          </a:bodyPr>
          <a:lstStyle/>
          <a:p>
            <a:r>
              <a:rPr lang="en-GB" dirty="0">
                <a:latin typeface="Times New Roman" panose="02020603050405020304" pitchFamily="18" charset="0"/>
                <a:cs typeface="Times New Roman" panose="02020603050405020304" pitchFamily="18" charset="0"/>
              </a:rPr>
              <a:t>Figure 1: A one-factor </a:t>
            </a:r>
            <a:r>
              <a:rPr lang="en-GB" dirty="0" err="1">
                <a:latin typeface="Times New Roman" panose="02020603050405020304" pitchFamily="18" charset="0"/>
                <a:cs typeface="Times New Roman" panose="02020603050405020304" pitchFamily="18" charset="0"/>
              </a:rPr>
              <a:t>AtMQ</a:t>
            </a:r>
            <a:endParaRPr lang="en-GB" dirty="0">
              <a:latin typeface="Times New Roman" panose="02020603050405020304" pitchFamily="18" charset="0"/>
              <a:cs typeface="Times New Roman" panose="02020603050405020304" pitchFamily="18" charset="0"/>
            </a:endParaRPr>
          </a:p>
        </p:txBody>
      </p:sp>
      <p:pic>
        <p:nvPicPr>
          <p:cNvPr id="9" name="Picture 8">
            <a:extLst>
              <a:ext uri="{FF2B5EF4-FFF2-40B4-BE49-F238E27FC236}">
                <a16:creationId xmlns:a16="http://schemas.microsoft.com/office/drawing/2014/main" id="{CBF611A4-911D-4CBD-8F48-4CA5F15F94A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60029" y="1597627"/>
            <a:ext cx="5181599" cy="3114197"/>
          </a:xfrm>
          <a:prstGeom prst="rect">
            <a:avLst/>
          </a:prstGeom>
        </p:spPr>
      </p:pic>
    </p:spTree>
    <p:extLst>
      <p:ext uri="{BB962C8B-B14F-4D97-AF65-F5344CB8AC3E}">
        <p14:creationId xmlns:p14="http://schemas.microsoft.com/office/powerpoint/2010/main" val="390790056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F2A1E-4BD1-4D3D-906F-863A6B5B2364}"/>
              </a:ext>
            </a:extLst>
          </p:cNvPr>
          <p:cNvSpPr>
            <a:spLocks noGrp="1"/>
          </p:cNvSpPr>
          <p:nvPr>
            <p:ph type="title"/>
          </p:nvPr>
        </p:nvSpPr>
        <p:spPr>
          <a:xfrm>
            <a:off x="838200" y="60469"/>
            <a:ext cx="10515600" cy="714878"/>
          </a:xfrm>
        </p:spPr>
        <p:txBody>
          <a:bodyPr>
            <a:normAutofit/>
          </a:bodyPr>
          <a:lstStyle/>
          <a:p>
            <a:r>
              <a:rPr lang="en-GB" sz="2800" dirty="0">
                <a:solidFill>
                  <a:srgbClr val="C00000"/>
                </a:solidFill>
                <a:latin typeface="Times New Roman" panose="02020603050405020304" pitchFamily="18" charset="0"/>
                <a:cs typeface="Times New Roman" panose="02020603050405020304" pitchFamily="18" charset="0"/>
              </a:rPr>
              <a:t>Data analysis</a:t>
            </a:r>
          </a:p>
        </p:txBody>
      </p:sp>
      <p:pic>
        <p:nvPicPr>
          <p:cNvPr id="4" name="Picture 3" descr="A picture containing drawing&#10;&#10;Description automatically generated">
            <a:extLst>
              <a:ext uri="{FF2B5EF4-FFF2-40B4-BE49-F238E27FC236}">
                <a16:creationId xmlns:a16="http://schemas.microsoft.com/office/drawing/2014/main" id="{3CEB1A14-D268-4B6B-B4DA-4D75988B3D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981" y="6234288"/>
            <a:ext cx="1915219" cy="552842"/>
          </a:xfrm>
          <a:prstGeom prst="rect">
            <a:avLst/>
          </a:prstGeom>
        </p:spPr>
      </p:pic>
      <p:sp>
        <p:nvSpPr>
          <p:cNvPr id="10" name="Content Placeholder 9">
            <a:extLst>
              <a:ext uri="{FF2B5EF4-FFF2-40B4-BE49-F238E27FC236}">
                <a16:creationId xmlns:a16="http://schemas.microsoft.com/office/drawing/2014/main" id="{26ADE013-5111-4C96-A225-2F6597085804}"/>
              </a:ext>
            </a:extLst>
          </p:cNvPr>
          <p:cNvSpPr>
            <a:spLocks noGrp="1"/>
          </p:cNvSpPr>
          <p:nvPr>
            <p:ph idx="1"/>
          </p:nvPr>
        </p:nvSpPr>
        <p:spPr>
          <a:xfrm>
            <a:off x="838200" y="752654"/>
            <a:ext cx="10515600" cy="5065870"/>
          </a:xfrm>
        </p:spPr>
        <p:txBody>
          <a:bodyPr>
            <a:noAutofit/>
          </a:bodyPr>
          <a:lstStyle/>
          <a:p>
            <a:pPr algn="just"/>
            <a:r>
              <a:rPr lang="en-GB" sz="2000" dirty="0">
                <a:latin typeface="Times New Roman" panose="02020603050405020304" pitchFamily="18" charset="0"/>
                <a:cs typeface="Times New Roman" panose="02020603050405020304" pitchFamily="18" charset="0"/>
              </a:rPr>
              <a:t>The variations of attitude towards mathematics, at the construct level, across gender and age are investigated with the MIMIC modelling. </a:t>
            </a:r>
          </a:p>
          <a:p>
            <a:pPr algn="just"/>
            <a:r>
              <a:rPr lang="en-GB" sz="2000" dirty="0">
                <a:latin typeface="Times New Roman" panose="02020603050405020304" pitchFamily="18" charset="0"/>
                <a:cs typeface="Times New Roman" panose="02020603050405020304" pitchFamily="18" charset="0"/>
              </a:rPr>
              <a:t>MIMIC modelling is a structural equation modelling technique that is suited for investigating factor invariance across group memberships (covariates) by regressing the latent factor onto the covariate. </a:t>
            </a:r>
          </a:p>
          <a:p>
            <a:pPr algn="just"/>
            <a:r>
              <a:rPr lang="en-GB" sz="2000" dirty="0">
                <a:latin typeface="Times New Roman" panose="02020603050405020304" pitchFamily="18" charset="0"/>
                <a:cs typeface="Times New Roman" panose="02020603050405020304" pitchFamily="18" charset="0"/>
              </a:rPr>
              <a:t>The idea of the MIMIC modelling is similar to the mean comparison tests (t-test or analysis of variance) in classical test theory. However, mean comparisons in MIMIC modelling take place at latent construct level rather than in observed scores as it is usually the case in classical test theory. </a:t>
            </a:r>
          </a:p>
          <a:p>
            <a:pPr algn="just"/>
            <a:r>
              <a:rPr lang="en-GB" sz="2000" dirty="0">
                <a:latin typeface="Times New Roman" panose="02020603050405020304" pitchFamily="18" charset="0"/>
                <a:cs typeface="Times New Roman" panose="02020603050405020304" pitchFamily="18" charset="0"/>
              </a:rPr>
              <a:t>The mechanism of MIMIC modelling involves an evaluation of measurement model using group membership as a covariate. </a:t>
            </a:r>
          </a:p>
          <a:p>
            <a:pPr algn="just"/>
            <a:r>
              <a:rPr lang="en-GB" sz="2000" dirty="0">
                <a:latin typeface="Times New Roman" panose="02020603050405020304" pitchFamily="18" charset="0"/>
                <a:cs typeface="Times New Roman" panose="02020603050405020304" pitchFamily="18" charset="0"/>
              </a:rPr>
              <a:t>In the present study, both gender and age group of students are used as covariates to investigate their effect on the attitude towards mathematics. </a:t>
            </a:r>
          </a:p>
          <a:p>
            <a:pPr algn="just"/>
            <a:r>
              <a:rPr lang="en-GB" sz="2000" dirty="0">
                <a:latin typeface="Times New Roman" panose="02020603050405020304" pitchFamily="18" charset="0"/>
                <a:cs typeface="Times New Roman" panose="02020603050405020304" pitchFamily="18" charset="0"/>
              </a:rPr>
              <a:t>A significant effect of each of these covariates will suggest that </a:t>
            </a:r>
            <a:r>
              <a:rPr lang="en-GB" sz="2000" dirty="0" err="1">
                <a:latin typeface="Times New Roman" panose="02020603050405020304" pitchFamily="18" charset="0"/>
                <a:cs typeface="Times New Roman" panose="02020603050405020304" pitchFamily="18" charset="0"/>
              </a:rPr>
              <a:t>AtMQ</a:t>
            </a:r>
            <a:r>
              <a:rPr lang="en-GB" sz="2000" dirty="0">
                <a:latin typeface="Times New Roman" panose="02020603050405020304" pitchFamily="18" charset="0"/>
                <a:cs typeface="Times New Roman" panose="02020603050405020304" pitchFamily="18" charset="0"/>
              </a:rPr>
              <a:t> does not measure attitude towards mathematics, in a similar proportion, across each of the students’ gender types (female and male) and the membership of the age groups (old or young). </a:t>
            </a:r>
          </a:p>
          <a:p>
            <a:pPr algn="just"/>
            <a:r>
              <a:rPr lang="en-GB" sz="2000" dirty="0">
                <a:latin typeface="Times New Roman" panose="02020603050405020304" pitchFamily="18" charset="0"/>
                <a:cs typeface="Times New Roman" panose="02020603050405020304" pitchFamily="18" charset="0"/>
              </a:rPr>
              <a:t>In contrast, non-significate effects of the covariates will confirm the measurement invariance of </a:t>
            </a:r>
            <a:r>
              <a:rPr lang="en-GB" sz="2000" dirty="0" err="1">
                <a:latin typeface="Times New Roman" panose="02020603050405020304" pitchFamily="18" charset="0"/>
                <a:cs typeface="Times New Roman" panose="02020603050405020304" pitchFamily="18" charset="0"/>
              </a:rPr>
              <a:t>AtMQ</a:t>
            </a:r>
            <a:r>
              <a:rPr lang="en-GB" sz="2000" dirty="0">
                <a:latin typeface="Times New Roman" panose="02020603050405020304" pitchFamily="18" charset="0"/>
                <a:cs typeface="Times New Roman" panose="02020603050405020304" pitchFamily="18" charset="0"/>
              </a:rPr>
              <a:t> across the students’ gender types and age groups. </a:t>
            </a:r>
          </a:p>
        </p:txBody>
      </p:sp>
      <p:sp>
        <p:nvSpPr>
          <p:cNvPr id="5" name="Footer Placeholder 4">
            <a:extLst>
              <a:ext uri="{FF2B5EF4-FFF2-40B4-BE49-F238E27FC236}">
                <a16:creationId xmlns:a16="http://schemas.microsoft.com/office/drawing/2014/main" id="{7EB467C4-F85B-4F99-9EF4-8496B6610183}"/>
              </a:ext>
            </a:extLst>
          </p:cNvPr>
          <p:cNvSpPr>
            <a:spLocks noGrp="1"/>
          </p:cNvSpPr>
          <p:nvPr>
            <p:ph type="ftr" sz="quarter" idx="11"/>
          </p:nvPr>
        </p:nvSpPr>
        <p:spPr>
          <a:xfrm>
            <a:off x="4038600" y="6356350"/>
            <a:ext cx="4735286" cy="365125"/>
          </a:xfrm>
        </p:spPr>
        <p:txBody>
          <a:bodyPr/>
          <a:lstStyle/>
          <a:p>
            <a:r>
              <a:rPr lang="en-GB" dirty="0">
                <a:solidFill>
                  <a:srgbClr val="C00000"/>
                </a:solidFill>
                <a:latin typeface="Times New Roman" panose="02020603050405020304" pitchFamily="18" charset="0"/>
                <a:cs typeface="Times New Roman" panose="02020603050405020304" pitchFamily="18" charset="0"/>
              </a:rPr>
              <a:t>Y. F.  Zakariya, </a:t>
            </a:r>
            <a:r>
              <a:rPr lang="en-GB" dirty="0" err="1">
                <a:solidFill>
                  <a:srgbClr val="C00000"/>
                </a:solidFill>
                <a:latin typeface="Times New Roman" panose="02020603050405020304" pitchFamily="18" charset="0"/>
                <a:cs typeface="Times New Roman" panose="02020603050405020304" pitchFamily="18" charset="0"/>
              </a:rPr>
              <a:t>SEFI</a:t>
            </a:r>
            <a:r>
              <a:rPr lang="en-GB" dirty="0">
                <a:solidFill>
                  <a:srgbClr val="C00000"/>
                </a:solidFill>
                <a:latin typeface="Times New Roman" panose="02020603050405020304" pitchFamily="18" charset="0"/>
                <a:cs typeface="Times New Roman" panose="02020603050405020304" pitchFamily="18" charset="0"/>
              </a:rPr>
              <a:t> conference at </a:t>
            </a:r>
            <a:r>
              <a:rPr lang="en-GB" dirty="0" err="1">
                <a:solidFill>
                  <a:srgbClr val="C00000"/>
                </a:solidFill>
                <a:latin typeface="Times New Roman" panose="02020603050405020304" pitchFamily="18" charset="0"/>
                <a:cs typeface="Times New Roman" panose="02020603050405020304" pitchFamily="18" charset="0"/>
              </a:rPr>
              <a:t>UiA</a:t>
            </a:r>
            <a:r>
              <a:rPr lang="en-GB" dirty="0">
                <a:solidFill>
                  <a:srgbClr val="C00000"/>
                </a:solidFill>
                <a:latin typeface="Times New Roman" panose="02020603050405020304" pitchFamily="18" charset="0"/>
                <a:cs typeface="Times New Roman" panose="02020603050405020304" pitchFamily="18" charset="0"/>
              </a:rPr>
              <a:t> (June. 17, 2021)</a:t>
            </a:r>
          </a:p>
        </p:txBody>
      </p:sp>
      <p:sp>
        <p:nvSpPr>
          <p:cNvPr id="7" name="Slide Number Placeholder 6">
            <a:extLst>
              <a:ext uri="{FF2B5EF4-FFF2-40B4-BE49-F238E27FC236}">
                <a16:creationId xmlns:a16="http://schemas.microsoft.com/office/drawing/2014/main" id="{38B69DE4-8F21-43C1-903F-251F664702F1}"/>
              </a:ext>
            </a:extLst>
          </p:cNvPr>
          <p:cNvSpPr>
            <a:spLocks noGrp="1"/>
          </p:cNvSpPr>
          <p:nvPr>
            <p:ph type="sldNum" sz="quarter" idx="12"/>
          </p:nvPr>
        </p:nvSpPr>
        <p:spPr/>
        <p:txBody>
          <a:bodyPr/>
          <a:lstStyle/>
          <a:p>
            <a:fld id="{B7AAFC9F-027D-41C8-AF77-B08C40DBF044}" type="slidenum">
              <a:rPr lang="en-GB" smtClean="0">
                <a:solidFill>
                  <a:srgbClr val="C00000"/>
                </a:solidFill>
                <a:latin typeface="Times New Roman" panose="02020603050405020304" pitchFamily="18" charset="0"/>
                <a:cs typeface="Times New Roman" panose="02020603050405020304" pitchFamily="18" charset="0"/>
              </a:rPr>
              <a:t>13</a:t>
            </a:fld>
            <a:endParaRPr lang="en-GB"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185016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6" name="Rectangle 38">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41" name="Group 40">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9676747" y="0"/>
            <a:ext cx="2514948" cy="2174333"/>
            <a:chOff x="-305" y="-4155"/>
            <a:chExt cx="2514948" cy="2174333"/>
          </a:xfrm>
        </p:grpSpPr>
        <p:sp>
          <p:nvSpPr>
            <p:cNvPr id="42" name="Freeform: Shape 41">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Freeform: Shape 42">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4" name="Freeform: Shape 43">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5" name="Freeform: Shape 44">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47" name="Group 46">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305" y="4322879"/>
            <a:ext cx="3378428" cy="2535121"/>
            <a:chOff x="-305" y="-1"/>
            <a:chExt cx="3832880" cy="2876136"/>
          </a:xfrm>
        </p:grpSpPr>
        <p:sp>
          <p:nvSpPr>
            <p:cNvPr id="48" name="Freeform: Shape 47">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9" name="Freeform: Shape 48">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0" name="Freeform: Shape 49">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 name="Freeform: Shape 50">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5" name="Footer Placeholder 4">
            <a:extLst>
              <a:ext uri="{FF2B5EF4-FFF2-40B4-BE49-F238E27FC236}">
                <a16:creationId xmlns:a16="http://schemas.microsoft.com/office/drawing/2014/main" id="{5911CBDE-B340-4E14-BC11-F12B674F71E4}"/>
              </a:ext>
            </a:extLst>
          </p:cNvPr>
          <p:cNvSpPr>
            <a:spLocks noGrp="1"/>
          </p:cNvSpPr>
          <p:nvPr>
            <p:ph type="ftr" sz="quarter" idx="11"/>
          </p:nvPr>
        </p:nvSpPr>
        <p:spPr>
          <a:xfrm>
            <a:off x="4038599" y="6356350"/>
            <a:ext cx="4397830" cy="365125"/>
          </a:xfrm>
        </p:spPr>
        <p:txBody>
          <a:bodyPr vert="horz" lIns="91440" tIns="45720" rIns="91440" bIns="45720" rtlCol="0" anchor="ctr">
            <a:normAutofit/>
          </a:bodyPr>
          <a:lstStyle/>
          <a:p>
            <a:r>
              <a:rPr lang="en-GB" dirty="0">
                <a:solidFill>
                  <a:srgbClr val="C00000"/>
                </a:solidFill>
                <a:latin typeface="Times New Roman" panose="02020603050405020304" pitchFamily="18" charset="0"/>
                <a:cs typeface="Times New Roman" panose="02020603050405020304" pitchFamily="18" charset="0"/>
              </a:rPr>
              <a:t>Y. F.  Zakariya, </a:t>
            </a:r>
            <a:r>
              <a:rPr lang="en-GB" dirty="0" err="1">
                <a:solidFill>
                  <a:srgbClr val="C00000"/>
                </a:solidFill>
                <a:latin typeface="Times New Roman" panose="02020603050405020304" pitchFamily="18" charset="0"/>
                <a:cs typeface="Times New Roman" panose="02020603050405020304" pitchFamily="18" charset="0"/>
              </a:rPr>
              <a:t>SEFI</a:t>
            </a:r>
            <a:r>
              <a:rPr lang="en-GB" dirty="0">
                <a:solidFill>
                  <a:srgbClr val="C00000"/>
                </a:solidFill>
                <a:latin typeface="Times New Roman" panose="02020603050405020304" pitchFamily="18" charset="0"/>
                <a:cs typeface="Times New Roman" panose="02020603050405020304" pitchFamily="18" charset="0"/>
              </a:rPr>
              <a:t> conference at </a:t>
            </a:r>
            <a:r>
              <a:rPr lang="en-GB" dirty="0" err="1">
                <a:solidFill>
                  <a:srgbClr val="C00000"/>
                </a:solidFill>
                <a:latin typeface="Times New Roman" panose="02020603050405020304" pitchFamily="18" charset="0"/>
                <a:cs typeface="Times New Roman" panose="02020603050405020304" pitchFamily="18" charset="0"/>
              </a:rPr>
              <a:t>UiA</a:t>
            </a:r>
            <a:r>
              <a:rPr lang="en-GB" dirty="0">
                <a:solidFill>
                  <a:srgbClr val="C00000"/>
                </a:solidFill>
                <a:latin typeface="Times New Roman" panose="02020603050405020304" pitchFamily="18" charset="0"/>
                <a:cs typeface="Times New Roman" panose="02020603050405020304" pitchFamily="18" charset="0"/>
              </a:rPr>
              <a:t> (June. 17, 2021)</a:t>
            </a:r>
          </a:p>
        </p:txBody>
      </p:sp>
      <p:sp>
        <p:nvSpPr>
          <p:cNvPr id="8" name="Slide Number Placeholder 7">
            <a:extLst>
              <a:ext uri="{FF2B5EF4-FFF2-40B4-BE49-F238E27FC236}">
                <a16:creationId xmlns:a16="http://schemas.microsoft.com/office/drawing/2014/main" id="{D7C13628-1E8B-4A1B-8A2D-437FE6363AF3}"/>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7AAFC9F-027D-41C8-AF77-B08C40DBF044}" type="slidenum">
              <a:rPr kumimoji="0" lang="en-US" sz="1200" b="0" i="0" u="none" strike="noStrike" kern="1200" cap="none" spc="0" normalizeH="0" baseline="0" noProof="0" smtClean="0">
                <a:ln>
                  <a:noFill/>
                </a:ln>
                <a:solidFill>
                  <a:srgbClr val="C00000"/>
                </a:solidFill>
                <a:effectLst/>
                <a:uLnTx/>
                <a:uFillTx/>
                <a:latin typeface="Times New Roman" panose="02020603050405020304" pitchFamily="18" charset="0"/>
                <a:ea typeface="+mn-ea"/>
                <a:cs typeface="Times New Roman" panose="02020603050405020304" pitchFamily="18" charset="0"/>
              </a:rPr>
              <a:pPr marL="0" marR="0" lvl="0" indent="0" algn="r" defTabSz="914400" rtl="0" eaLnBrk="1" fontAlgn="auto" latinLnBrk="0" hangingPunct="1">
                <a:lnSpc>
                  <a:spcPct val="100000"/>
                </a:lnSpc>
                <a:spcBef>
                  <a:spcPts val="0"/>
                </a:spcBef>
                <a:spcAft>
                  <a:spcPts val="600"/>
                </a:spcAft>
                <a:buClrTx/>
                <a:buSzTx/>
                <a:buFontTx/>
                <a:buNone/>
                <a:tabLst/>
                <a:defRPr/>
              </a:pPr>
              <a:t>14</a:t>
            </a:fld>
            <a:endParaRPr kumimoji="0" lang="en-US" sz="1200" b="0" i="0" u="none"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endParaRPr>
          </a:p>
        </p:txBody>
      </p:sp>
      <p:pic>
        <p:nvPicPr>
          <p:cNvPr id="4" name="Picture 3" descr="A picture containing drawing&#10;&#10;Description automatically generated">
            <a:extLst>
              <a:ext uri="{FF2B5EF4-FFF2-40B4-BE49-F238E27FC236}">
                <a16:creationId xmlns:a16="http://schemas.microsoft.com/office/drawing/2014/main" id="{3CEB1A14-D268-4B6B-B4DA-4D75988B3D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9981" y="5790301"/>
            <a:ext cx="1915219" cy="867888"/>
          </a:xfrm>
          <a:prstGeom prst="rect">
            <a:avLst/>
          </a:prstGeom>
        </p:spPr>
      </p:pic>
      <p:sp>
        <p:nvSpPr>
          <p:cNvPr id="22" name="Title 10">
            <a:extLst>
              <a:ext uri="{FF2B5EF4-FFF2-40B4-BE49-F238E27FC236}">
                <a16:creationId xmlns:a16="http://schemas.microsoft.com/office/drawing/2014/main" id="{A78BEEBD-D388-4514-9AEE-8032ECB633DD}"/>
              </a:ext>
            </a:extLst>
          </p:cNvPr>
          <p:cNvSpPr>
            <a:spLocks noGrp="1"/>
          </p:cNvSpPr>
          <p:nvPr>
            <p:ph type="title"/>
          </p:nvPr>
        </p:nvSpPr>
        <p:spPr>
          <a:xfrm>
            <a:off x="3135086" y="2455183"/>
            <a:ext cx="5475514" cy="1325563"/>
          </a:xfrm>
        </p:spPr>
        <p:txBody>
          <a:bodyPr/>
          <a:lstStyle/>
          <a:p>
            <a:pPr algn="ctr"/>
            <a:r>
              <a:rPr lang="en-GB" dirty="0">
                <a:solidFill>
                  <a:srgbClr val="C00000"/>
                </a:solidFill>
                <a:latin typeface="Times New Roman" panose="02020603050405020304" pitchFamily="18" charset="0"/>
                <a:cs typeface="Times New Roman" panose="02020603050405020304" pitchFamily="18" charset="0"/>
              </a:rPr>
              <a:t>Results and Discussion</a:t>
            </a:r>
          </a:p>
        </p:txBody>
      </p:sp>
    </p:spTree>
    <p:extLst>
      <p:ext uri="{BB962C8B-B14F-4D97-AF65-F5344CB8AC3E}">
        <p14:creationId xmlns:p14="http://schemas.microsoft.com/office/powerpoint/2010/main" val="1699626667"/>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F2A1E-4BD1-4D3D-906F-863A6B5B2364}"/>
              </a:ext>
            </a:extLst>
          </p:cNvPr>
          <p:cNvSpPr>
            <a:spLocks noGrp="1"/>
          </p:cNvSpPr>
          <p:nvPr>
            <p:ph type="title"/>
          </p:nvPr>
        </p:nvSpPr>
        <p:spPr>
          <a:xfrm>
            <a:off x="838200" y="-87086"/>
            <a:ext cx="10515600" cy="714878"/>
          </a:xfrm>
        </p:spPr>
        <p:txBody>
          <a:bodyPr>
            <a:normAutofit/>
          </a:bodyPr>
          <a:lstStyle/>
          <a:p>
            <a:r>
              <a:rPr lang="en-GB" sz="2800" dirty="0">
                <a:solidFill>
                  <a:srgbClr val="C00000"/>
                </a:solidFill>
                <a:latin typeface="Times New Roman" panose="02020603050405020304" pitchFamily="18" charset="0"/>
                <a:cs typeface="Times New Roman" panose="02020603050405020304" pitchFamily="18" charset="0"/>
              </a:rPr>
              <a:t>Research question one</a:t>
            </a:r>
          </a:p>
        </p:txBody>
      </p:sp>
      <p:pic>
        <p:nvPicPr>
          <p:cNvPr id="4" name="Picture 3" descr="A picture containing drawing&#10;&#10;Description automatically generated">
            <a:extLst>
              <a:ext uri="{FF2B5EF4-FFF2-40B4-BE49-F238E27FC236}">
                <a16:creationId xmlns:a16="http://schemas.microsoft.com/office/drawing/2014/main" id="{3CEB1A14-D268-4B6B-B4DA-4D75988B3D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981" y="6173819"/>
            <a:ext cx="1915219" cy="552842"/>
          </a:xfrm>
          <a:prstGeom prst="rect">
            <a:avLst/>
          </a:prstGeom>
        </p:spPr>
      </p:pic>
      <p:sp>
        <p:nvSpPr>
          <p:cNvPr id="10" name="Content Placeholder 9">
            <a:extLst>
              <a:ext uri="{FF2B5EF4-FFF2-40B4-BE49-F238E27FC236}">
                <a16:creationId xmlns:a16="http://schemas.microsoft.com/office/drawing/2014/main" id="{26ADE013-5111-4C96-A225-2F6597085804}"/>
              </a:ext>
            </a:extLst>
          </p:cNvPr>
          <p:cNvSpPr>
            <a:spLocks noGrp="1"/>
          </p:cNvSpPr>
          <p:nvPr>
            <p:ph idx="1"/>
          </p:nvPr>
        </p:nvSpPr>
        <p:spPr>
          <a:xfrm>
            <a:off x="838200" y="706454"/>
            <a:ext cx="10515600" cy="5065870"/>
          </a:xfrm>
        </p:spPr>
        <p:txBody>
          <a:bodyPr>
            <a:noAutofit/>
          </a:bodyPr>
          <a:lstStyle/>
          <a:p>
            <a:pPr marL="0" indent="0" algn="just">
              <a:buNone/>
            </a:pPr>
            <a:r>
              <a:rPr lang="en-GB" sz="2000" dirty="0">
                <a:solidFill>
                  <a:schemeClr val="accent1"/>
                </a:solidFill>
                <a:latin typeface="Times New Roman" panose="02020603050405020304" pitchFamily="18" charset="0"/>
                <a:cs typeface="Times New Roman" panose="02020603050405020304" pitchFamily="18" charset="0"/>
              </a:rPr>
              <a:t>Do the five items of attitude towards mathematics questionnaire measure a single factor? </a:t>
            </a:r>
          </a:p>
          <a:p>
            <a:pPr marL="0" indent="0" algn="just">
              <a:buNone/>
            </a:pPr>
            <a:r>
              <a:rPr lang="en-GB" sz="2000" dirty="0">
                <a:latin typeface="Times New Roman" panose="02020603050405020304" pitchFamily="18" charset="0"/>
                <a:cs typeface="Times New Roman" panose="02020603050405020304" pitchFamily="18" charset="0"/>
              </a:rPr>
              <a:t>Table 1. Goodness of fit statistics of three models of one-factor </a:t>
            </a:r>
            <a:r>
              <a:rPr lang="en-GB" sz="2000" dirty="0" err="1">
                <a:latin typeface="Times New Roman" panose="02020603050405020304" pitchFamily="18" charset="0"/>
                <a:cs typeface="Times New Roman" panose="02020603050405020304" pitchFamily="18" charset="0"/>
              </a:rPr>
              <a:t>AtMQ</a:t>
            </a:r>
            <a:endParaRPr lang="en-GB" sz="2000" dirty="0">
              <a:latin typeface="Times New Roman" panose="02020603050405020304" pitchFamily="18" charset="0"/>
              <a:cs typeface="Times New Roman" panose="02020603050405020304" pitchFamily="18" charset="0"/>
            </a:endParaRPr>
          </a:p>
          <a:p>
            <a:pPr marL="0" indent="0" algn="just">
              <a:buNone/>
            </a:pPr>
            <a:endParaRPr lang="en-GB" sz="2000" dirty="0">
              <a:solidFill>
                <a:schemeClr val="accent1"/>
              </a:solidFill>
              <a:latin typeface="Times New Roman" panose="02020603050405020304" pitchFamily="18" charset="0"/>
              <a:cs typeface="Times New Roman" panose="02020603050405020304" pitchFamily="18" charset="0"/>
            </a:endParaRPr>
          </a:p>
          <a:p>
            <a:pPr marL="0" indent="0" algn="just">
              <a:buNone/>
            </a:pPr>
            <a:endParaRPr lang="en-GB" sz="2000" dirty="0">
              <a:solidFill>
                <a:schemeClr val="accent1"/>
              </a:solidFill>
              <a:latin typeface="Times New Roman" panose="02020603050405020304" pitchFamily="18" charset="0"/>
              <a:cs typeface="Times New Roman" panose="02020603050405020304" pitchFamily="18" charset="0"/>
            </a:endParaRPr>
          </a:p>
        </p:txBody>
      </p:sp>
      <p:sp>
        <p:nvSpPr>
          <p:cNvPr id="5" name="Footer Placeholder 4">
            <a:extLst>
              <a:ext uri="{FF2B5EF4-FFF2-40B4-BE49-F238E27FC236}">
                <a16:creationId xmlns:a16="http://schemas.microsoft.com/office/drawing/2014/main" id="{7EB467C4-F85B-4F99-9EF4-8496B6610183}"/>
              </a:ext>
            </a:extLst>
          </p:cNvPr>
          <p:cNvSpPr>
            <a:spLocks noGrp="1"/>
          </p:cNvSpPr>
          <p:nvPr>
            <p:ph type="ftr" sz="quarter" idx="11"/>
          </p:nvPr>
        </p:nvSpPr>
        <p:spPr>
          <a:xfrm>
            <a:off x="4038600" y="6295881"/>
            <a:ext cx="4735286" cy="365125"/>
          </a:xfrm>
        </p:spPr>
        <p:txBody>
          <a:bodyPr/>
          <a:lstStyle/>
          <a:p>
            <a:r>
              <a:rPr lang="en-GB" dirty="0">
                <a:solidFill>
                  <a:srgbClr val="C00000"/>
                </a:solidFill>
                <a:latin typeface="Times New Roman" panose="02020603050405020304" pitchFamily="18" charset="0"/>
                <a:cs typeface="Times New Roman" panose="02020603050405020304" pitchFamily="18" charset="0"/>
              </a:rPr>
              <a:t>Y. F.  Zakariya, </a:t>
            </a:r>
            <a:r>
              <a:rPr lang="en-GB" dirty="0" err="1">
                <a:solidFill>
                  <a:srgbClr val="C00000"/>
                </a:solidFill>
                <a:latin typeface="Times New Roman" panose="02020603050405020304" pitchFamily="18" charset="0"/>
                <a:cs typeface="Times New Roman" panose="02020603050405020304" pitchFamily="18" charset="0"/>
              </a:rPr>
              <a:t>SEFI</a:t>
            </a:r>
            <a:r>
              <a:rPr lang="en-GB" dirty="0">
                <a:solidFill>
                  <a:srgbClr val="C00000"/>
                </a:solidFill>
                <a:latin typeface="Times New Roman" panose="02020603050405020304" pitchFamily="18" charset="0"/>
                <a:cs typeface="Times New Roman" panose="02020603050405020304" pitchFamily="18" charset="0"/>
              </a:rPr>
              <a:t> conference at </a:t>
            </a:r>
            <a:r>
              <a:rPr lang="en-GB" dirty="0" err="1">
                <a:solidFill>
                  <a:srgbClr val="C00000"/>
                </a:solidFill>
                <a:latin typeface="Times New Roman" panose="02020603050405020304" pitchFamily="18" charset="0"/>
                <a:cs typeface="Times New Roman" panose="02020603050405020304" pitchFamily="18" charset="0"/>
              </a:rPr>
              <a:t>UiA</a:t>
            </a:r>
            <a:r>
              <a:rPr lang="en-GB" dirty="0">
                <a:solidFill>
                  <a:srgbClr val="C00000"/>
                </a:solidFill>
                <a:latin typeface="Times New Roman" panose="02020603050405020304" pitchFamily="18" charset="0"/>
                <a:cs typeface="Times New Roman" panose="02020603050405020304" pitchFamily="18" charset="0"/>
              </a:rPr>
              <a:t> (June. 17, 2021)</a:t>
            </a:r>
          </a:p>
        </p:txBody>
      </p:sp>
      <p:sp>
        <p:nvSpPr>
          <p:cNvPr id="7" name="Slide Number Placeholder 6">
            <a:extLst>
              <a:ext uri="{FF2B5EF4-FFF2-40B4-BE49-F238E27FC236}">
                <a16:creationId xmlns:a16="http://schemas.microsoft.com/office/drawing/2014/main" id="{38B69DE4-8F21-43C1-903F-251F664702F1}"/>
              </a:ext>
            </a:extLst>
          </p:cNvPr>
          <p:cNvSpPr>
            <a:spLocks noGrp="1"/>
          </p:cNvSpPr>
          <p:nvPr>
            <p:ph type="sldNum" sz="quarter" idx="12"/>
          </p:nvPr>
        </p:nvSpPr>
        <p:spPr>
          <a:xfrm>
            <a:off x="8610600" y="6295881"/>
            <a:ext cx="2743200" cy="365125"/>
          </a:xfrm>
        </p:spPr>
        <p:txBody>
          <a:bodyPr/>
          <a:lstStyle/>
          <a:p>
            <a:fld id="{B7AAFC9F-027D-41C8-AF77-B08C40DBF044}" type="slidenum">
              <a:rPr lang="en-GB" smtClean="0">
                <a:solidFill>
                  <a:srgbClr val="C00000"/>
                </a:solidFill>
                <a:latin typeface="Times New Roman" panose="02020603050405020304" pitchFamily="18" charset="0"/>
                <a:cs typeface="Times New Roman" panose="02020603050405020304" pitchFamily="18" charset="0"/>
              </a:rPr>
              <a:t>15</a:t>
            </a:fld>
            <a:endParaRPr lang="en-GB" dirty="0">
              <a:solidFill>
                <a:srgbClr val="C00000"/>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graphicFrame>
            <p:nvGraphicFramePr>
              <p:cNvPr id="8" name="Table 7">
                <a:extLst>
                  <a:ext uri="{FF2B5EF4-FFF2-40B4-BE49-F238E27FC236}">
                    <a16:creationId xmlns:a16="http://schemas.microsoft.com/office/drawing/2014/main" id="{FFC38A8E-7152-4AFC-B421-784561F740DB}"/>
                  </a:ext>
                </a:extLst>
              </p:cNvPr>
              <p:cNvGraphicFramePr>
                <a:graphicFrameLocks noGrp="1"/>
              </p:cNvGraphicFramePr>
              <p:nvPr>
                <p:extLst>
                  <p:ext uri="{D42A27DB-BD31-4B8C-83A1-F6EECF244321}">
                    <p14:modId xmlns:p14="http://schemas.microsoft.com/office/powerpoint/2010/main" val="2441957067"/>
                  </p:ext>
                </p:extLst>
              </p:nvPr>
            </p:nvGraphicFramePr>
            <p:xfrm>
              <a:off x="925286" y="1479475"/>
              <a:ext cx="10167257" cy="4432566"/>
            </p:xfrm>
            <a:graphic>
              <a:graphicData uri="http://schemas.openxmlformats.org/drawingml/2006/table">
                <a:tbl>
                  <a:tblPr firstRow="1" firstCol="1" bandRow="1">
                    <a:tableStyleId>{5C22544A-7EE6-4342-B048-85BDC9FD1C3A}</a:tableStyleId>
                  </a:tblPr>
                  <a:tblGrid>
                    <a:gridCol w="3019244">
                      <a:extLst>
                        <a:ext uri="{9D8B030D-6E8A-4147-A177-3AD203B41FA5}">
                          <a16:colId xmlns:a16="http://schemas.microsoft.com/office/drawing/2014/main" val="1682151572"/>
                        </a:ext>
                      </a:extLst>
                    </a:gridCol>
                    <a:gridCol w="2382671">
                      <a:extLst>
                        <a:ext uri="{9D8B030D-6E8A-4147-A177-3AD203B41FA5}">
                          <a16:colId xmlns:a16="http://schemas.microsoft.com/office/drawing/2014/main" val="3594681047"/>
                        </a:ext>
                      </a:extLst>
                    </a:gridCol>
                    <a:gridCol w="2287409">
                      <a:extLst>
                        <a:ext uri="{9D8B030D-6E8A-4147-A177-3AD203B41FA5}">
                          <a16:colId xmlns:a16="http://schemas.microsoft.com/office/drawing/2014/main" val="1953950266"/>
                        </a:ext>
                      </a:extLst>
                    </a:gridCol>
                    <a:gridCol w="2477933">
                      <a:extLst>
                        <a:ext uri="{9D8B030D-6E8A-4147-A177-3AD203B41FA5}">
                          <a16:colId xmlns:a16="http://schemas.microsoft.com/office/drawing/2014/main" val="4133535777"/>
                        </a:ext>
                      </a:extLst>
                    </a:gridCol>
                  </a:tblGrid>
                  <a:tr h="368390">
                    <a:tc>
                      <a:txBody>
                        <a:bodyPr/>
                        <a:lstStyle/>
                        <a:p>
                          <a:pPr algn="just">
                            <a:lnSpc>
                              <a:spcPct val="107000"/>
                            </a:lnSpc>
                            <a:spcAft>
                              <a:spcPts val="800"/>
                            </a:spcAft>
                          </a:pPr>
                          <a:r>
                            <a:rPr lang="en-US" sz="2000" dirty="0">
                              <a:effectLst/>
                              <a:latin typeface="Times New Roman" panose="02020603050405020304" pitchFamily="18" charset="0"/>
                              <a:cs typeface="Times New Roman" panose="02020603050405020304" pitchFamily="18" charset="0"/>
                            </a:rPr>
                            <a:t> </a:t>
                          </a:r>
                          <a:endParaRPr lang="en-GB"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Model 1</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Model 2</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Model 3</a:t>
                          </a:r>
                          <a:r>
                            <a:rPr lang="nb-NO" sz="2000">
                              <a:effectLst/>
                              <a:latin typeface="Times New Roman" panose="02020603050405020304" pitchFamily="18" charset="0"/>
                              <a:cs typeface="Times New Roman" panose="02020603050405020304" pitchFamily="18" charset="0"/>
                            </a:rPr>
                            <a:t>*</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74126461"/>
                      </a:ext>
                    </a:extLst>
                  </a:tr>
                  <a:tr h="368390">
                    <a:tc>
                      <a:txBody>
                        <a:bodyPr/>
                        <a:lstStyle/>
                        <a:p>
                          <a:pPr algn="just">
                            <a:lnSpc>
                              <a:spcPct val="107000"/>
                            </a:lnSpc>
                            <a:spcAft>
                              <a:spcPts val="800"/>
                            </a:spcAft>
                          </a:pPr>
                          <a14:m>
                            <m:oMath xmlns:m="http://schemas.openxmlformats.org/officeDocument/2006/math">
                              <m:sSup>
                                <m:sSupPr>
                                  <m:ctrlPr>
                                    <a:rPr lang="en-GB" sz="2000" i="1">
                                      <a:effectLst/>
                                      <a:latin typeface="Cambria Math" panose="02040503050406030204" pitchFamily="18" charset="0"/>
                                    </a:rPr>
                                  </m:ctrlPr>
                                </m:sSupPr>
                                <m:e>
                                  <m:r>
                                    <a:rPr lang="en-US" sz="2000">
                                      <a:effectLst/>
                                      <a:latin typeface="Cambria Math" panose="02040503050406030204" pitchFamily="18" charset="0"/>
                                    </a:rPr>
                                    <m:t>𝜒</m:t>
                                  </m:r>
                                </m:e>
                                <m:sup>
                                  <m:r>
                                    <a:rPr lang="en-GB" sz="2000">
                                      <a:effectLst/>
                                      <a:latin typeface="Cambria Math" panose="02040503050406030204" pitchFamily="18" charset="0"/>
                                    </a:rPr>
                                    <m:t>2</m:t>
                                  </m:r>
                                </m:sup>
                              </m:sSup>
                            </m:oMath>
                          </a14:m>
                          <a:r>
                            <a:rPr lang="en-GB" sz="2000">
                              <a:effectLst/>
                              <a:latin typeface="Times New Roman" panose="02020603050405020304" pitchFamily="18" charset="0"/>
                              <a:cs typeface="Times New Roman" panose="02020603050405020304" pitchFamily="18" charset="0"/>
                            </a:rPr>
                            <a:t>-value</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75.367</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6.455</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3.836</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76678156"/>
                      </a:ext>
                    </a:extLst>
                  </a:tr>
                  <a:tr h="368390">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df</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5</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4</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3</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46958231"/>
                      </a:ext>
                    </a:extLst>
                  </a:tr>
                  <a:tr h="368390">
                    <a:tc>
                      <a:txBody>
                        <a:bodyPr/>
                        <a:lstStyle/>
                        <a:p>
                          <a:pPr algn="just">
                            <a:lnSpc>
                              <a:spcPct val="107000"/>
                            </a:lnSpc>
                            <a:spcAft>
                              <a:spcPts val="800"/>
                            </a:spcAft>
                          </a:pPr>
                          <a:r>
                            <a:rPr lang="nb-NO" sz="2000">
                              <a:effectLst/>
                              <a:latin typeface="Times New Roman" panose="02020603050405020304" pitchFamily="18" charset="0"/>
                              <a:cs typeface="Times New Roman" panose="02020603050405020304" pitchFamily="18" charset="0"/>
                            </a:rPr>
                            <a:t>p-value</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&lt;.001</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.168</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.280</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19236690"/>
                      </a:ext>
                    </a:extLst>
                  </a:tr>
                  <a:tr h="368390">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CFI</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0.872</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.996</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.998</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19458635"/>
                      </a:ext>
                    </a:extLst>
                  </a:tr>
                  <a:tr h="368390">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TLI</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0.744</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.989</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.995</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93848566"/>
                      </a:ext>
                    </a:extLst>
                  </a:tr>
                  <a:tr h="753784">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RMSEA (90% CI)</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0.243 (.196 – .293)</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.051 (&lt;.001 – .120)</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.034 (&lt;.001 – .120)</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54072468"/>
                      </a:ext>
                    </a:extLst>
                  </a:tr>
                  <a:tr h="731662">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Probability RMSEA ≤ .05</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&lt;.001</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.411</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.512</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31271724"/>
                      </a:ext>
                    </a:extLst>
                  </a:tr>
                  <a:tr h="368390">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SRMR value</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0.131</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.028</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.020</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48483182"/>
                      </a:ext>
                    </a:extLst>
                  </a:tr>
                  <a:tr h="368390">
                    <a:tc gridSpan="4">
                      <a:txBody>
                        <a:bodyPr/>
                        <a:lstStyle/>
                        <a:p>
                          <a:pPr>
                            <a:lnSpc>
                              <a:spcPct val="107000"/>
                            </a:lnSpc>
                            <a:spcAft>
                              <a:spcPts val="800"/>
                            </a:spcAft>
                          </a:pPr>
                          <a:r>
                            <a:rPr lang="en-GB" sz="2000" dirty="0">
                              <a:effectLst/>
                              <a:latin typeface="Times New Roman" panose="02020603050405020304" pitchFamily="18" charset="0"/>
                              <a:cs typeface="Times New Roman" panose="02020603050405020304" pitchFamily="18" charset="0"/>
                            </a:rPr>
                            <a:t>*The latent variable covariance matrix (psi) is not positive definite</a:t>
                          </a:r>
                          <a:endParaRPr lang="en-GB"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495822060"/>
                      </a:ext>
                    </a:extLst>
                  </a:tr>
                </a:tbl>
              </a:graphicData>
            </a:graphic>
          </p:graphicFrame>
        </mc:Choice>
        <mc:Fallback xmlns="">
          <p:graphicFrame>
            <p:nvGraphicFramePr>
              <p:cNvPr id="8" name="Table 7">
                <a:extLst>
                  <a:ext uri="{FF2B5EF4-FFF2-40B4-BE49-F238E27FC236}">
                    <a16:creationId xmlns:a16="http://schemas.microsoft.com/office/drawing/2014/main" id="{FFC38A8E-7152-4AFC-B421-784561F740DB}"/>
                  </a:ext>
                </a:extLst>
              </p:cNvPr>
              <p:cNvGraphicFramePr>
                <a:graphicFrameLocks noGrp="1"/>
              </p:cNvGraphicFramePr>
              <p:nvPr>
                <p:extLst>
                  <p:ext uri="{D42A27DB-BD31-4B8C-83A1-F6EECF244321}">
                    <p14:modId xmlns:p14="http://schemas.microsoft.com/office/powerpoint/2010/main" val="2441957067"/>
                  </p:ext>
                </p:extLst>
              </p:nvPr>
            </p:nvGraphicFramePr>
            <p:xfrm>
              <a:off x="925286" y="1479475"/>
              <a:ext cx="10167257" cy="4432566"/>
            </p:xfrm>
            <a:graphic>
              <a:graphicData uri="http://schemas.openxmlformats.org/drawingml/2006/table">
                <a:tbl>
                  <a:tblPr firstRow="1" firstCol="1" bandRow="1">
                    <a:tableStyleId>{5C22544A-7EE6-4342-B048-85BDC9FD1C3A}</a:tableStyleId>
                  </a:tblPr>
                  <a:tblGrid>
                    <a:gridCol w="3019244">
                      <a:extLst>
                        <a:ext uri="{9D8B030D-6E8A-4147-A177-3AD203B41FA5}">
                          <a16:colId xmlns:a16="http://schemas.microsoft.com/office/drawing/2014/main" val="1682151572"/>
                        </a:ext>
                      </a:extLst>
                    </a:gridCol>
                    <a:gridCol w="2382671">
                      <a:extLst>
                        <a:ext uri="{9D8B030D-6E8A-4147-A177-3AD203B41FA5}">
                          <a16:colId xmlns:a16="http://schemas.microsoft.com/office/drawing/2014/main" val="3594681047"/>
                        </a:ext>
                      </a:extLst>
                    </a:gridCol>
                    <a:gridCol w="2287409">
                      <a:extLst>
                        <a:ext uri="{9D8B030D-6E8A-4147-A177-3AD203B41FA5}">
                          <a16:colId xmlns:a16="http://schemas.microsoft.com/office/drawing/2014/main" val="1953950266"/>
                        </a:ext>
                      </a:extLst>
                    </a:gridCol>
                    <a:gridCol w="2477933">
                      <a:extLst>
                        <a:ext uri="{9D8B030D-6E8A-4147-A177-3AD203B41FA5}">
                          <a16:colId xmlns:a16="http://schemas.microsoft.com/office/drawing/2014/main" val="4133535777"/>
                        </a:ext>
                      </a:extLst>
                    </a:gridCol>
                  </a:tblGrid>
                  <a:tr h="368390">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 </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Model 1</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Model 2</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Model 3</a:t>
                          </a:r>
                          <a:r>
                            <a:rPr lang="nb-NO" sz="2000">
                              <a:effectLst/>
                              <a:latin typeface="Times New Roman" panose="02020603050405020304" pitchFamily="18" charset="0"/>
                              <a:cs typeface="Times New Roman" panose="02020603050405020304" pitchFamily="18" charset="0"/>
                            </a:rPr>
                            <a:t>*</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74126461"/>
                      </a:ext>
                    </a:extLst>
                  </a:tr>
                  <a:tr h="368390">
                    <a:tc>
                      <a:txBody>
                        <a:bodyPr/>
                        <a:lstStyle/>
                        <a:p>
                          <a:endParaRPr lang="en-US"/>
                        </a:p>
                      </a:txBody>
                      <a:tcPr marL="68580" marR="68580" marT="0" marB="0">
                        <a:blipFill>
                          <a:blip r:embed="rId4"/>
                          <a:stretch>
                            <a:fillRect l="-202" t="-121667" r="-237298" b="-1036667"/>
                          </a:stretch>
                        </a:blipFill>
                      </a:tcPr>
                    </a:tc>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75.367</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6.455</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3.836</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76678156"/>
                      </a:ext>
                    </a:extLst>
                  </a:tr>
                  <a:tr h="368390">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df</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5</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4</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3</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46958231"/>
                      </a:ext>
                    </a:extLst>
                  </a:tr>
                  <a:tr h="368390">
                    <a:tc>
                      <a:txBody>
                        <a:bodyPr/>
                        <a:lstStyle/>
                        <a:p>
                          <a:pPr algn="just">
                            <a:lnSpc>
                              <a:spcPct val="107000"/>
                            </a:lnSpc>
                            <a:spcAft>
                              <a:spcPts val="800"/>
                            </a:spcAft>
                          </a:pPr>
                          <a:r>
                            <a:rPr lang="nb-NO" sz="2000">
                              <a:effectLst/>
                              <a:latin typeface="Times New Roman" panose="02020603050405020304" pitchFamily="18" charset="0"/>
                              <a:cs typeface="Times New Roman" panose="02020603050405020304" pitchFamily="18" charset="0"/>
                            </a:rPr>
                            <a:t>p-value</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&lt;.001</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.168</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.280</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19236690"/>
                      </a:ext>
                    </a:extLst>
                  </a:tr>
                  <a:tr h="368390">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CFI</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0.872</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.996</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.998</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19458635"/>
                      </a:ext>
                    </a:extLst>
                  </a:tr>
                  <a:tr h="368390">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TLI</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0.744</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.989</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.995</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93848566"/>
                      </a:ext>
                    </a:extLst>
                  </a:tr>
                  <a:tr h="753784">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RMSEA (90% CI)</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0.243 (.196 – .293)</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.051 (&lt;.001 – .120)</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.034 (&lt;.001 – .120)</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54072468"/>
                      </a:ext>
                    </a:extLst>
                  </a:tr>
                  <a:tr h="731662">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Probability RMSEA ≤ .05</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&lt;.001</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.411</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.512</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31271724"/>
                      </a:ext>
                    </a:extLst>
                  </a:tr>
                  <a:tr h="368390">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SRMR value</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0.131</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.028</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2000">
                              <a:effectLst/>
                              <a:latin typeface="Times New Roman" panose="02020603050405020304" pitchFamily="18" charset="0"/>
                              <a:cs typeface="Times New Roman" panose="02020603050405020304" pitchFamily="18" charset="0"/>
                            </a:rPr>
                            <a:t>.020</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48483182"/>
                      </a:ext>
                    </a:extLst>
                  </a:tr>
                  <a:tr h="368390">
                    <a:tc gridSpan="4">
                      <a:txBody>
                        <a:bodyPr/>
                        <a:lstStyle/>
                        <a:p>
                          <a:pPr>
                            <a:lnSpc>
                              <a:spcPct val="107000"/>
                            </a:lnSpc>
                            <a:spcAft>
                              <a:spcPts val="800"/>
                            </a:spcAft>
                          </a:pPr>
                          <a:r>
                            <a:rPr lang="en-GB" sz="2000" dirty="0">
                              <a:effectLst/>
                              <a:latin typeface="Times New Roman" panose="02020603050405020304" pitchFamily="18" charset="0"/>
                              <a:cs typeface="Times New Roman" panose="02020603050405020304" pitchFamily="18" charset="0"/>
                            </a:rPr>
                            <a:t>*The latent variable covariance matrix (psi) is not positive definite</a:t>
                          </a:r>
                          <a:endParaRPr lang="en-GB"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495822060"/>
                      </a:ext>
                    </a:extLst>
                  </a:tr>
                </a:tbl>
              </a:graphicData>
            </a:graphic>
          </p:graphicFrame>
        </mc:Fallback>
      </mc:AlternateContent>
    </p:spTree>
    <p:extLst>
      <p:ext uri="{BB962C8B-B14F-4D97-AF65-F5344CB8AC3E}">
        <p14:creationId xmlns:p14="http://schemas.microsoft.com/office/powerpoint/2010/main" val="107589293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F2A1E-4BD1-4D3D-906F-863A6B5B2364}"/>
              </a:ext>
            </a:extLst>
          </p:cNvPr>
          <p:cNvSpPr>
            <a:spLocks noGrp="1"/>
          </p:cNvSpPr>
          <p:nvPr>
            <p:ph type="title"/>
          </p:nvPr>
        </p:nvSpPr>
        <p:spPr>
          <a:xfrm>
            <a:off x="838200" y="-87086"/>
            <a:ext cx="10515600" cy="714878"/>
          </a:xfrm>
        </p:spPr>
        <p:txBody>
          <a:bodyPr>
            <a:normAutofit/>
          </a:bodyPr>
          <a:lstStyle/>
          <a:p>
            <a:r>
              <a:rPr lang="en-GB" sz="2800" dirty="0">
                <a:solidFill>
                  <a:srgbClr val="C00000"/>
                </a:solidFill>
                <a:latin typeface="Times New Roman" panose="02020603050405020304" pitchFamily="18" charset="0"/>
                <a:cs typeface="Times New Roman" panose="02020603050405020304" pitchFamily="18" charset="0"/>
              </a:rPr>
              <a:t>Research question one</a:t>
            </a:r>
          </a:p>
        </p:txBody>
      </p:sp>
      <p:pic>
        <p:nvPicPr>
          <p:cNvPr id="4" name="Picture 3" descr="A picture containing drawing&#10;&#10;Description automatically generated">
            <a:extLst>
              <a:ext uri="{FF2B5EF4-FFF2-40B4-BE49-F238E27FC236}">
                <a16:creationId xmlns:a16="http://schemas.microsoft.com/office/drawing/2014/main" id="{3CEB1A14-D268-4B6B-B4DA-4D75988B3D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981" y="6173819"/>
            <a:ext cx="1915219" cy="552842"/>
          </a:xfrm>
          <a:prstGeom prst="rect">
            <a:avLst/>
          </a:prstGeom>
        </p:spPr>
      </p:pic>
      <p:sp>
        <p:nvSpPr>
          <p:cNvPr id="10" name="Content Placeholder 9">
            <a:extLst>
              <a:ext uri="{FF2B5EF4-FFF2-40B4-BE49-F238E27FC236}">
                <a16:creationId xmlns:a16="http://schemas.microsoft.com/office/drawing/2014/main" id="{26ADE013-5111-4C96-A225-2F6597085804}"/>
              </a:ext>
            </a:extLst>
          </p:cNvPr>
          <p:cNvSpPr>
            <a:spLocks noGrp="1"/>
          </p:cNvSpPr>
          <p:nvPr>
            <p:ph idx="1"/>
          </p:nvPr>
        </p:nvSpPr>
        <p:spPr>
          <a:xfrm>
            <a:off x="838200" y="706454"/>
            <a:ext cx="10515600" cy="5065870"/>
          </a:xfrm>
        </p:spPr>
        <p:txBody>
          <a:bodyPr>
            <a:noAutofit/>
          </a:bodyPr>
          <a:lstStyle/>
          <a:p>
            <a:pPr marL="0" indent="0" algn="just">
              <a:buNone/>
            </a:pPr>
            <a:endParaRPr lang="en-GB" sz="2000" dirty="0">
              <a:solidFill>
                <a:schemeClr val="accent1"/>
              </a:solidFill>
              <a:latin typeface="Times New Roman" panose="02020603050405020304" pitchFamily="18" charset="0"/>
              <a:cs typeface="Times New Roman" panose="02020603050405020304" pitchFamily="18" charset="0"/>
            </a:endParaRPr>
          </a:p>
          <a:p>
            <a:pPr marL="0" indent="0" algn="just">
              <a:buNone/>
            </a:pPr>
            <a:endParaRPr lang="en-GB" sz="2000" dirty="0">
              <a:solidFill>
                <a:schemeClr val="accent1"/>
              </a:solidFill>
              <a:latin typeface="Times New Roman" panose="02020603050405020304" pitchFamily="18" charset="0"/>
              <a:cs typeface="Times New Roman" panose="02020603050405020304" pitchFamily="18" charset="0"/>
            </a:endParaRPr>
          </a:p>
        </p:txBody>
      </p:sp>
      <p:sp>
        <p:nvSpPr>
          <p:cNvPr id="5" name="Footer Placeholder 4">
            <a:extLst>
              <a:ext uri="{FF2B5EF4-FFF2-40B4-BE49-F238E27FC236}">
                <a16:creationId xmlns:a16="http://schemas.microsoft.com/office/drawing/2014/main" id="{7EB467C4-F85B-4F99-9EF4-8496B6610183}"/>
              </a:ext>
            </a:extLst>
          </p:cNvPr>
          <p:cNvSpPr>
            <a:spLocks noGrp="1"/>
          </p:cNvSpPr>
          <p:nvPr>
            <p:ph type="ftr" sz="quarter" idx="11"/>
          </p:nvPr>
        </p:nvSpPr>
        <p:spPr>
          <a:xfrm>
            <a:off x="4038600" y="6295881"/>
            <a:ext cx="4735286" cy="365125"/>
          </a:xfrm>
        </p:spPr>
        <p:txBody>
          <a:bodyPr/>
          <a:lstStyle/>
          <a:p>
            <a:r>
              <a:rPr lang="en-GB" dirty="0">
                <a:solidFill>
                  <a:srgbClr val="C00000"/>
                </a:solidFill>
                <a:latin typeface="Times New Roman" panose="02020603050405020304" pitchFamily="18" charset="0"/>
                <a:cs typeface="Times New Roman" panose="02020603050405020304" pitchFamily="18" charset="0"/>
              </a:rPr>
              <a:t>Y. F.  Zakariya, </a:t>
            </a:r>
            <a:r>
              <a:rPr lang="en-GB" dirty="0" err="1">
                <a:solidFill>
                  <a:srgbClr val="C00000"/>
                </a:solidFill>
                <a:latin typeface="Times New Roman" panose="02020603050405020304" pitchFamily="18" charset="0"/>
                <a:cs typeface="Times New Roman" panose="02020603050405020304" pitchFamily="18" charset="0"/>
              </a:rPr>
              <a:t>SEFI</a:t>
            </a:r>
            <a:r>
              <a:rPr lang="en-GB" dirty="0">
                <a:solidFill>
                  <a:srgbClr val="C00000"/>
                </a:solidFill>
                <a:latin typeface="Times New Roman" panose="02020603050405020304" pitchFamily="18" charset="0"/>
                <a:cs typeface="Times New Roman" panose="02020603050405020304" pitchFamily="18" charset="0"/>
              </a:rPr>
              <a:t> conference at </a:t>
            </a:r>
            <a:r>
              <a:rPr lang="en-GB" dirty="0" err="1">
                <a:solidFill>
                  <a:srgbClr val="C00000"/>
                </a:solidFill>
                <a:latin typeface="Times New Roman" panose="02020603050405020304" pitchFamily="18" charset="0"/>
                <a:cs typeface="Times New Roman" panose="02020603050405020304" pitchFamily="18" charset="0"/>
              </a:rPr>
              <a:t>UiA</a:t>
            </a:r>
            <a:r>
              <a:rPr lang="en-GB" dirty="0">
                <a:solidFill>
                  <a:srgbClr val="C00000"/>
                </a:solidFill>
                <a:latin typeface="Times New Roman" panose="02020603050405020304" pitchFamily="18" charset="0"/>
                <a:cs typeface="Times New Roman" panose="02020603050405020304" pitchFamily="18" charset="0"/>
              </a:rPr>
              <a:t> (June. 17, 2021)</a:t>
            </a:r>
          </a:p>
        </p:txBody>
      </p:sp>
      <p:sp>
        <p:nvSpPr>
          <p:cNvPr id="7" name="Slide Number Placeholder 6">
            <a:extLst>
              <a:ext uri="{FF2B5EF4-FFF2-40B4-BE49-F238E27FC236}">
                <a16:creationId xmlns:a16="http://schemas.microsoft.com/office/drawing/2014/main" id="{38B69DE4-8F21-43C1-903F-251F664702F1}"/>
              </a:ext>
            </a:extLst>
          </p:cNvPr>
          <p:cNvSpPr>
            <a:spLocks noGrp="1"/>
          </p:cNvSpPr>
          <p:nvPr>
            <p:ph type="sldNum" sz="quarter" idx="12"/>
          </p:nvPr>
        </p:nvSpPr>
        <p:spPr>
          <a:xfrm>
            <a:off x="8610600" y="6295881"/>
            <a:ext cx="2743200" cy="365125"/>
          </a:xfrm>
        </p:spPr>
        <p:txBody>
          <a:bodyPr/>
          <a:lstStyle/>
          <a:p>
            <a:fld id="{B7AAFC9F-027D-41C8-AF77-B08C40DBF044}" type="slidenum">
              <a:rPr lang="en-GB" smtClean="0">
                <a:solidFill>
                  <a:srgbClr val="C00000"/>
                </a:solidFill>
                <a:latin typeface="Times New Roman" panose="02020603050405020304" pitchFamily="18" charset="0"/>
                <a:cs typeface="Times New Roman" panose="02020603050405020304" pitchFamily="18" charset="0"/>
              </a:rPr>
              <a:t>16</a:t>
            </a:fld>
            <a:endParaRPr lang="en-GB" dirty="0">
              <a:solidFill>
                <a:srgbClr val="C00000"/>
              </a:solidFill>
              <a:latin typeface="Times New Roman" panose="02020603050405020304" pitchFamily="18" charset="0"/>
              <a:cs typeface="Times New Roman" panose="02020603050405020304" pitchFamily="18" charset="0"/>
            </a:endParaRPr>
          </a:p>
        </p:txBody>
      </p:sp>
      <p:pic>
        <p:nvPicPr>
          <p:cNvPr id="6" name="Picture 5">
            <a:extLst>
              <a:ext uri="{FF2B5EF4-FFF2-40B4-BE49-F238E27FC236}">
                <a16:creationId xmlns:a16="http://schemas.microsoft.com/office/drawing/2014/main" id="{8A989A94-992C-493C-8F27-725C13D8E1BB}"/>
              </a:ext>
            </a:extLst>
          </p:cNvPr>
          <p:cNvPicPr>
            <a:picLocks noChangeAspect="1"/>
          </p:cNvPicPr>
          <p:nvPr/>
        </p:nvPicPr>
        <p:blipFill>
          <a:blip r:embed="rId4"/>
          <a:stretch>
            <a:fillRect/>
          </a:stretch>
        </p:blipFill>
        <p:spPr>
          <a:xfrm>
            <a:off x="4369711" y="1012369"/>
            <a:ext cx="4084674" cy="3940629"/>
          </a:xfrm>
          <a:prstGeom prst="rect">
            <a:avLst/>
          </a:prstGeom>
        </p:spPr>
      </p:pic>
      <p:sp>
        <p:nvSpPr>
          <p:cNvPr id="15" name="TextBox 14">
            <a:extLst>
              <a:ext uri="{FF2B5EF4-FFF2-40B4-BE49-F238E27FC236}">
                <a16:creationId xmlns:a16="http://schemas.microsoft.com/office/drawing/2014/main" id="{FCF88508-44B9-40F1-AA37-54BF4C2316C4}"/>
              </a:ext>
            </a:extLst>
          </p:cNvPr>
          <p:cNvSpPr txBox="1"/>
          <p:nvPr/>
        </p:nvSpPr>
        <p:spPr>
          <a:xfrm>
            <a:off x="1277590" y="1687822"/>
            <a:ext cx="2761010" cy="3103133"/>
          </a:xfrm>
          <a:prstGeom prst="rect">
            <a:avLst/>
          </a:prstGeom>
          <a:noFill/>
        </p:spPr>
        <p:txBody>
          <a:bodyPr wrap="square" rtlCol="0">
            <a:spAutoFit/>
          </a:bodyPr>
          <a:lstStyle/>
          <a:p>
            <a:endParaRPr lang="en-GB" dirty="0"/>
          </a:p>
        </p:txBody>
      </p:sp>
      <p:pic>
        <p:nvPicPr>
          <p:cNvPr id="19" name="Picture 18">
            <a:extLst>
              <a:ext uri="{FF2B5EF4-FFF2-40B4-BE49-F238E27FC236}">
                <a16:creationId xmlns:a16="http://schemas.microsoft.com/office/drawing/2014/main" id="{26294140-CCE4-45F5-907E-CCD3CA1C2D4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92060" y="1012370"/>
            <a:ext cx="3701731" cy="3940629"/>
          </a:xfrm>
          <a:prstGeom prst="rect">
            <a:avLst/>
          </a:prstGeom>
        </p:spPr>
      </p:pic>
      <p:pic>
        <p:nvPicPr>
          <p:cNvPr id="22" name="Picture 21">
            <a:extLst>
              <a:ext uri="{FF2B5EF4-FFF2-40B4-BE49-F238E27FC236}">
                <a16:creationId xmlns:a16="http://schemas.microsoft.com/office/drawing/2014/main" id="{8E0B31BD-BC7A-4047-9CB5-7938C4A8D48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449781" y="818580"/>
            <a:ext cx="3652327" cy="4134419"/>
          </a:xfrm>
          <a:prstGeom prst="rect">
            <a:avLst/>
          </a:prstGeom>
        </p:spPr>
      </p:pic>
      <p:sp>
        <p:nvSpPr>
          <p:cNvPr id="23" name="TextBox 22">
            <a:extLst>
              <a:ext uri="{FF2B5EF4-FFF2-40B4-BE49-F238E27FC236}">
                <a16:creationId xmlns:a16="http://schemas.microsoft.com/office/drawing/2014/main" id="{0F156337-7E8B-46C2-BFFD-4BFE886041E8}"/>
              </a:ext>
            </a:extLst>
          </p:cNvPr>
          <p:cNvSpPr txBox="1"/>
          <p:nvPr/>
        </p:nvSpPr>
        <p:spPr>
          <a:xfrm>
            <a:off x="2227943" y="5137522"/>
            <a:ext cx="1709057" cy="400110"/>
          </a:xfrm>
          <a:prstGeom prst="rect">
            <a:avLst/>
          </a:prstGeom>
          <a:noFill/>
        </p:spPr>
        <p:txBody>
          <a:bodyPr wrap="square" rtlCol="0">
            <a:spAutoFit/>
          </a:bodyPr>
          <a:lstStyle/>
          <a:p>
            <a:r>
              <a:rPr lang="en-GB" sz="2000" dirty="0">
                <a:latin typeface="Times New Roman" panose="02020603050405020304" pitchFamily="18" charset="0"/>
                <a:cs typeface="Times New Roman" panose="02020603050405020304" pitchFamily="18" charset="0"/>
              </a:rPr>
              <a:t>Model 1</a:t>
            </a:r>
          </a:p>
        </p:txBody>
      </p:sp>
      <p:sp>
        <p:nvSpPr>
          <p:cNvPr id="24" name="TextBox 23">
            <a:extLst>
              <a:ext uri="{FF2B5EF4-FFF2-40B4-BE49-F238E27FC236}">
                <a16:creationId xmlns:a16="http://schemas.microsoft.com/office/drawing/2014/main" id="{E79DA181-8FFF-4B5C-8F8E-61AAA7237915}"/>
              </a:ext>
            </a:extLst>
          </p:cNvPr>
          <p:cNvSpPr txBox="1"/>
          <p:nvPr/>
        </p:nvSpPr>
        <p:spPr>
          <a:xfrm>
            <a:off x="6406243" y="5137522"/>
            <a:ext cx="1709057" cy="400110"/>
          </a:xfrm>
          <a:prstGeom prst="rect">
            <a:avLst/>
          </a:prstGeom>
          <a:noFill/>
        </p:spPr>
        <p:txBody>
          <a:bodyPr wrap="square" rtlCol="0">
            <a:spAutoFit/>
          </a:bodyPr>
          <a:lstStyle/>
          <a:p>
            <a:r>
              <a:rPr lang="en-GB" sz="2000" dirty="0">
                <a:latin typeface="Times New Roman" panose="02020603050405020304" pitchFamily="18" charset="0"/>
                <a:cs typeface="Times New Roman" panose="02020603050405020304" pitchFamily="18" charset="0"/>
              </a:rPr>
              <a:t>Model 2</a:t>
            </a:r>
          </a:p>
        </p:txBody>
      </p:sp>
      <p:sp>
        <p:nvSpPr>
          <p:cNvPr id="25" name="TextBox 24">
            <a:extLst>
              <a:ext uri="{FF2B5EF4-FFF2-40B4-BE49-F238E27FC236}">
                <a16:creationId xmlns:a16="http://schemas.microsoft.com/office/drawing/2014/main" id="{6B417EA7-5B8D-4091-8DCF-6F09A2DEB66E}"/>
              </a:ext>
            </a:extLst>
          </p:cNvPr>
          <p:cNvSpPr txBox="1"/>
          <p:nvPr/>
        </p:nvSpPr>
        <p:spPr>
          <a:xfrm>
            <a:off x="9869714" y="5137522"/>
            <a:ext cx="1709057" cy="400110"/>
          </a:xfrm>
          <a:prstGeom prst="rect">
            <a:avLst/>
          </a:prstGeom>
          <a:noFill/>
        </p:spPr>
        <p:txBody>
          <a:bodyPr wrap="square" rtlCol="0">
            <a:spAutoFit/>
          </a:bodyPr>
          <a:lstStyle/>
          <a:p>
            <a:r>
              <a:rPr lang="en-GB" sz="2000" dirty="0">
                <a:latin typeface="Times New Roman" panose="02020603050405020304" pitchFamily="18" charset="0"/>
                <a:cs typeface="Times New Roman" panose="02020603050405020304" pitchFamily="18" charset="0"/>
              </a:rPr>
              <a:t>Model 3</a:t>
            </a:r>
          </a:p>
        </p:txBody>
      </p:sp>
    </p:spTree>
    <p:extLst>
      <p:ext uri="{BB962C8B-B14F-4D97-AF65-F5344CB8AC3E}">
        <p14:creationId xmlns:p14="http://schemas.microsoft.com/office/powerpoint/2010/main" val="1322948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F2A1E-4BD1-4D3D-906F-863A6B5B2364}"/>
              </a:ext>
            </a:extLst>
          </p:cNvPr>
          <p:cNvSpPr>
            <a:spLocks noGrp="1"/>
          </p:cNvSpPr>
          <p:nvPr>
            <p:ph type="title"/>
          </p:nvPr>
        </p:nvSpPr>
        <p:spPr>
          <a:xfrm>
            <a:off x="838200" y="0"/>
            <a:ext cx="10515600" cy="714878"/>
          </a:xfrm>
        </p:spPr>
        <p:txBody>
          <a:bodyPr>
            <a:normAutofit/>
          </a:bodyPr>
          <a:lstStyle/>
          <a:p>
            <a:r>
              <a:rPr lang="en-GB" sz="2800" dirty="0">
                <a:solidFill>
                  <a:srgbClr val="C00000"/>
                </a:solidFill>
                <a:latin typeface="Times New Roman" panose="02020603050405020304" pitchFamily="18" charset="0"/>
                <a:cs typeface="Times New Roman" panose="02020603050405020304" pitchFamily="18" charset="0"/>
              </a:rPr>
              <a:t>Research questions two and three</a:t>
            </a:r>
          </a:p>
        </p:txBody>
      </p:sp>
      <p:pic>
        <p:nvPicPr>
          <p:cNvPr id="4" name="Picture 3" descr="A picture containing drawing&#10;&#10;Description automatically generated">
            <a:extLst>
              <a:ext uri="{FF2B5EF4-FFF2-40B4-BE49-F238E27FC236}">
                <a16:creationId xmlns:a16="http://schemas.microsoft.com/office/drawing/2014/main" id="{3CEB1A14-D268-4B6B-B4DA-4D75988B3D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981" y="6173819"/>
            <a:ext cx="1915219" cy="552842"/>
          </a:xfrm>
          <a:prstGeom prst="rect">
            <a:avLst/>
          </a:prstGeom>
        </p:spPr>
      </p:pic>
      <p:sp>
        <p:nvSpPr>
          <p:cNvPr id="10" name="Content Placeholder 9">
            <a:extLst>
              <a:ext uri="{FF2B5EF4-FFF2-40B4-BE49-F238E27FC236}">
                <a16:creationId xmlns:a16="http://schemas.microsoft.com/office/drawing/2014/main" id="{26ADE013-5111-4C96-A225-2F6597085804}"/>
              </a:ext>
            </a:extLst>
          </p:cNvPr>
          <p:cNvSpPr>
            <a:spLocks noGrp="1"/>
          </p:cNvSpPr>
          <p:nvPr>
            <p:ph idx="1"/>
          </p:nvPr>
        </p:nvSpPr>
        <p:spPr>
          <a:xfrm>
            <a:off x="838200" y="706454"/>
            <a:ext cx="10515600" cy="5065870"/>
          </a:xfrm>
        </p:spPr>
        <p:txBody>
          <a:bodyPr>
            <a:noAutofit/>
          </a:bodyPr>
          <a:lstStyle/>
          <a:p>
            <a:pPr marL="0" indent="0" algn="just">
              <a:buNone/>
            </a:pPr>
            <a:r>
              <a:rPr lang="en-GB" sz="2000" dirty="0">
                <a:solidFill>
                  <a:schemeClr val="accent1"/>
                </a:solidFill>
                <a:latin typeface="Times New Roman" panose="02020603050405020304" pitchFamily="18" charset="0"/>
                <a:cs typeface="Times New Roman" panose="02020603050405020304" pitchFamily="18" charset="0"/>
              </a:rPr>
              <a:t>Does the attitude towards mathematics vary across students’ gender? </a:t>
            </a:r>
          </a:p>
          <a:p>
            <a:pPr marL="0" indent="0" algn="just">
              <a:buNone/>
            </a:pPr>
            <a:r>
              <a:rPr lang="en-GB" sz="2000" dirty="0">
                <a:solidFill>
                  <a:schemeClr val="accent1"/>
                </a:solidFill>
                <a:latin typeface="Times New Roman" panose="02020603050405020304" pitchFamily="18" charset="0"/>
                <a:cs typeface="Times New Roman" panose="02020603050405020304" pitchFamily="18" charset="0"/>
              </a:rPr>
              <a:t>Does the attitude towards mathematics vary across students’ age? </a:t>
            </a:r>
          </a:p>
          <a:p>
            <a:pPr marL="0" indent="0" algn="just">
              <a:buNone/>
            </a:pPr>
            <a:r>
              <a:rPr lang="en-GB" sz="2000" dirty="0">
                <a:latin typeface="Times New Roman" panose="02020603050405020304" pitchFamily="18" charset="0"/>
                <a:cs typeface="Times New Roman" panose="02020603050405020304" pitchFamily="18" charset="0"/>
              </a:rPr>
              <a:t>Table 2. Goodness of fit statistics for measurement invariance of </a:t>
            </a:r>
            <a:r>
              <a:rPr lang="en-GB" sz="2000" dirty="0" err="1">
                <a:latin typeface="Times New Roman" panose="02020603050405020304" pitchFamily="18" charset="0"/>
                <a:cs typeface="Times New Roman" panose="02020603050405020304" pitchFamily="18" charset="0"/>
              </a:rPr>
              <a:t>AtMQ</a:t>
            </a:r>
            <a:r>
              <a:rPr lang="en-GB" sz="2000" dirty="0">
                <a:latin typeface="Times New Roman" panose="02020603050405020304" pitchFamily="18" charset="0"/>
                <a:cs typeface="Times New Roman" panose="02020603050405020304" pitchFamily="18" charset="0"/>
              </a:rPr>
              <a:t> across gender and age groups</a:t>
            </a:r>
          </a:p>
          <a:p>
            <a:pPr marL="0" indent="0" algn="just">
              <a:buNone/>
            </a:pPr>
            <a:endParaRPr lang="en-GB" sz="2000" dirty="0">
              <a:solidFill>
                <a:schemeClr val="accent1"/>
              </a:solidFill>
              <a:latin typeface="Times New Roman" panose="02020603050405020304" pitchFamily="18" charset="0"/>
              <a:cs typeface="Times New Roman" panose="02020603050405020304" pitchFamily="18" charset="0"/>
            </a:endParaRPr>
          </a:p>
          <a:p>
            <a:pPr marL="0" indent="0" algn="just">
              <a:buNone/>
            </a:pPr>
            <a:endParaRPr lang="en-GB" sz="2000" dirty="0">
              <a:solidFill>
                <a:schemeClr val="accent1"/>
              </a:solidFill>
              <a:latin typeface="Times New Roman" panose="02020603050405020304" pitchFamily="18" charset="0"/>
              <a:cs typeface="Times New Roman" panose="02020603050405020304" pitchFamily="18" charset="0"/>
            </a:endParaRPr>
          </a:p>
        </p:txBody>
      </p:sp>
      <p:sp>
        <p:nvSpPr>
          <p:cNvPr id="5" name="Footer Placeholder 4">
            <a:extLst>
              <a:ext uri="{FF2B5EF4-FFF2-40B4-BE49-F238E27FC236}">
                <a16:creationId xmlns:a16="http://schemas.microsoft.com/office/drawing/2014/main" id="{7EB467C4-F85B-4F99-9EF4-8496B6610183}"/>
              </a:ext>
            </a:extLst>
          </p:cNvPr>
          <p:cNvSpPr>
            <a:spLocks noGrp="1"/>
          </p:cNvSpPr>
          <p:nvPr>
            <p:ph type="ftr" sz="quarter" idx="11"/>
          </p:nvPr>
        </p:nvSpPr>
        <p:spPr>
          <a:xfrm>
            <a:off x="4038600" y="6295881"/>
            <a:ext cx="4735286" cy="365125"/>
          </a:xfrm>
        </p:spPr>
        <p:txBody>
          <a:bodyPr/>
          <a:lstStyle/>
          <a:p>
            <a:r>
              <a:rPr lang="en-GB" dirty="0">
                <a:solidFill>
                  <a:srgbClr val="C00000"/>
                </a:solidFill>
                <a:latin typeface="Times New Roman" panose="02020603050405020304" pitchFamily="18" charset="0"/>
                <a:cs typeface="Times New Roman" panose="02020603050405020304" pitchFamily="18" charset="0"/>
              </a:rPr>
              <a:t>Y. F.  Zakariya, </a:t>
            </a:r>
            <a:r>
              <a:rPr lang="en-GB" dirty="0" err="1">
                <a:solidFill>
                  <a:srgbClr val="C00000"/>
                </a:solidFill>
                <a:latin typeface="Times New Roman" panose="02020603050405020304" pitchFamily="18" charset="0"/>
                <a:cs typeface="Times New Roman" panose="02020603050405020304" pitchFamily="18" charset="0"/>
              </a:rPr>
              <a:t>SEFI</a:t>
            </a:r>
            <a:r>
              <a:rPr lang="en-GB" dirty="0">
                <a:solidFill>
                  <a:srgbClr val="C00000"/>
                </a:solidFill>
                <a:latin typeface="Times New Roman" panose="02020603050405020304" pitchFamily="18" charset="0"/>
                <a:cs typeface="Times New Roman" panose="02020603050405020304" pitchFamily="18" charset="0"/>
              </a:rPr>
              <a:t> conference at </a:t>
            </a:r>
            <a:r>
              <a:rPr lang="en-GB" dirty="0" err="1">
                <a:solidFill>
                  <a:srgbClr val="C00000"/>
                </a:solidFill>
                <a:latin typeface="Times New Roman" panose="02020603050405020304" pitchFamily="18" charset="0"/>
                <a:cs typeface="Times New Roman" panose="02020603050405020304" pitchFamily="18" charset="0"/>
              </a:rPr>
              <a:t>UiA</a:t>
            </a:r>
            <a:r>
              <a:rPr lang="en-GB" dirty="0">
                <a:solidFill>
                  <a:srgbClr val="C00000"/>
                </a:solidFill>
                <a:latin typeface="Times New Roman" panose="02020603050405020304" pitchFamily="18" charset="0"/>
                <a:cs typeface="Times New Roman" panose="02020603050405020304" pitchFamily="18" charset="0"/>
              </a:rPr>
              <a:t> (June. 17, 2021)</a:t>
            </a:r>
          </a:p>
        </p:txBody>
      </p:sp>
      <p:sp>
        <p:nvSpPr>
          <p:cNvPr id="7" name="Slide Number Placeholder 6">
            <a:extLst>
              <a:ext uri="{FF2B5EF4-FFF2-40B4-BE49-F238E27FC236}">
                <a16:creationId xmlns:a16="http://schemas.microsoft.com/office/drawing/2014/main" id="{38B69DE4-8F21-43C1-903F-251F664702F1}"/>
              </a:ext>
            </a:extLst>
          </p:cNvPr>
          <p:cNvSpPr>
            <a:spLocks noGrp="1"/>
          </p:cNvSpPr>
          <p:nvPr>
            <p:ph type="sldNum" sz="quarter" idx="12"/>
          </p:nvPr>
        </p:nvSpPr>
        <p:spPr>
          <a:xfrm>
            <a:off x="8610600" y="6295881"/>
            <a:ext cx="2743200" cy="365125"/>
          </a:xfrm>
        </p:spPr>
        <p:txBody>
          <a:bodyPr/>
          <a:lstStyle/>
          <a:p>
            <a:fld id="{B7AAFC9F-027D-41C8-AF77-B08C40DBF044}" type="slidenum">
              <a:rPr lang="en-GB" smtClean="0">
                <a:solidFill>
                  <a:srgbClr val="C00000"/>
                </a:solidFill>
                <a:latin typeface="Times New Roman" panose="02020603050405020304" pitchFamily="18" charset="0"/>
                <a:cs typeface="Times New Roman" panose="02020603050405020304" pitchFamily="18" charset="0"/>
              </a:rPr>
              <a:t>17</a:t>
            </a:fld>
            <a:endParaRPr lang="en-GB" dirty="0">
              <a:solidFill>
                <a:srgbClr val="C00000"/>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graphicFrame>
            <p:nvGraphicFramePr>
              <p:cNvPr id="3" name="Table 2">
                <a:extLst>
                  <a:ext uri="{FF2B5EF4-FFF2-40B4-BE49-F238E27FC236}">
                    <a16:creationId xmlns:a16="http://schemas.microsoft.com/office/drawing/2014/main" id="{96BB355B-7228-4262-81F0-D0756F9EA515}"/>
                  </a:ext>
                </a:extLst>
              </p:cNvPr>
              <p:cNvGraphicFramePr>
                <a:graphicFrameLocks noGrp="1"/>
              </p:cNvGraphicFramePr>
              <p:nvPr>
                <p:extLst>
                  <p:ext uri="{D42A27DB-BD31-4B8C-83A1-F6EECF244321}">
                    <p14:modId xmlns:p14="http://schemas.microsoft.com/office/powerpoint/2010/main" val="4060817533"/>
                  </p:ext>
                </p:extLst>
              </p:nvPr>
            </p:nvGraphicFramePr>
            <p:xfrm>
              <a:off x="1045029" y="2030818"/>
              <a:ext cx="9339940" cy="3741507"/>
            </p:xfrm>
            <a:graphic>
              <a:graphicData uri="http://schemas.openxmlformats.org/drawingml/2006/table">
                <a:tbl>
                  <a:tblPr firstRow="1" firstCol="1" bandRow="1">
                    <a:tableStyleId>{5C22544A-7EE6-4342-B048-85BDC9FD1C3A}</a:tableStyleId>
                  </a:tblPr>
                  <a:tblGrid>
                    <a:gridCol w="3480194">
                      <a:extLst>
                        <a:ext uri="{9D8B030D-6E8A-4147-A177-3AD203B41FA5}">
                          <a16:colId xmlns:a16="http://schemas.microsoft.com/office/drawing/2014/main" val="127573190"/>
                        </a:ext>
                      </a:extLst>
                    </a:gridCol>
                    <a:gridCol w="2746433">
                      <a:extLst>
                        <a:ext uri="{9D8B030D-6E8A-4147-A177-3AD203B41FA5}">
                          <a16:colId xmlns:a16="http://schemas.microsoft.com/office/drawing/2014/main" val="2234398926"/>
                        </a:ext>
                      </a:extLst>
                    </a:gridCol>
                    <a:gridCol w="3113313">
                      <a:extLst>
                        <a:ext uri="{9D8B030D-6E8A-4147-A177-3AD203B41FA5}">
                          <a16:colId xmlns:a16="http://schemas.microsoft.com/office/drawing/2014/main" val="2186380576"/>
                        </a:ext>
                      </a:extLst>
                    </a:gridCol>
                  </a:tblGrid>
                  <a:tr h="340137">
                    <a:tc>
                      <a:txBody>
                        <a:bodyPr/>
                        <a:lstStyle/>
                        <a:p>
                          <a:pPr algn="l">
                            <a:lnSpc>
                              <a:spcPct val="107000"/>
                            </a:lnSpc>
                            <a:spcAft>
                              <a:spcPts val="800"/>
                            </a:spcAft>
                          </a:pPr>
                          <a:r>
                            <a:rPr lang="en-US" sz="2000" dirty="0">
                              <a:effectLst/>
                              <a:latin typeface="Times New Roman" panose="02020603050405020304" pitchFamily="18" charset="0"/>
                              <a:cs typeface="Times New Roman" panose="02020603050405020304" pitchFamily="18" charset="0"/>
                            </a:rPr>
                            <a:t> </a:t>
                          </a:r>
                          <a:endParaRPr lang="en-GB"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US" sz="2000">
                              <a:effectLst/>
                              <a:latin typeface="Times New Roman" panose="02020603050405020304" pitchFamily="18" charset="0"/>
                              <a:cs typeface="Times New Roman" panose="02020603050405020304" pitchFamily="18" charset="0"/>
                            </a:rPr>
                            <a:t>Model 4 (Gender)</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US" sz="2000">
                              <a:effectLst/>
                              <a:latin typeface="Times New Roman" panose="02020603050405020304" pitchFamily="18" charset="0"/>
                              <a:cs typeface="Times New Roman" panose="02020603050405020304" pitchFamily="18" charset="0"/>
                            </a:rPr>
                            <a:t>Model 5 (Age-Group)</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58552049"/>
                      </a:ext>
                    </a:extLst>
                  </a:tr>
                  <a:tr h="340137">
                    <a:tc>
                      <a:txBody>
                        <a:bodyPr/>
                        <a:lstStyle/>
                        <a:p>
                          <a:pPr algn="l">
                            <a:lnSpc>
                              <a:spcPct val="107000"/>
                            </a:lnSpc>
                            <a:spcAft>
                              <a:spcPts val="800"/>
                            </a:spcAft>
                          </a:pPr>
                          <a14:m>
                            <m:oMath xmlns:m="http://schemas.openxmlformats.org/officeDocument/2006/math">
                              <m:sSup>
                                <m:sSupPr>
                                  <m:ctrlPr>
                                    <a:rPr lang="en-GB" sz="2000" i="1">
                                      <a:effectLst/>
                                      <a:latin typeface="Cambria Math" panose="02040503050406030204" pitchFamily="18" charset="0"/>
                                    </a:rPr>
                                  </m:ctrlPr>
                                </m:sSupPr>
                                <m:e>
                                  <m:r>
                                    <a:rPr lang="en-US" sz="2000">
                                      <a:effectLst/>
                                      <a:latin typeface="Cambria Math" panose="02040503050406030204" pitchFamily="18" charset="0"/>
                                    </a:rPr>
                                    <m:t>𝜒</m:t>
                                  </m:r>
                                </m:e>
                                <m:sup>
                                  <m:r>
                                    <a:rPr lang="en-GB" sz="2000">
                                      <a:effectLst/>
                                      <a:latin typeface="Cambria Math" panose="02040503050406030204" pitchFamily="18" charset="0"/>
                                    </a:rPr>
                                    <m:t>2</m:t>
                                  </m:r>
                                </m:sup>
                              </m:sSup>
                            </m:oMath>
                          </a14:m>
                          <a:r>
                            <a:rPr lang="en-GB" sz="2000" dirty="0">
                              <a:effectLst/>
                              <a:latin typeface="Times New Roman" panose="02020603050405020304" pitchFamily="18" charset="0"/>
                              <a:cs typeface="Times New Roman" panose="02020603050405020304" pitchFamily="18" charset="0"/>
                            </a:rPr>
                            <a:t>-value</a:t>
                          </a:r>
                          <a:endParaRPr lang="en-GB"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US" sz="2000">
                              <a:effectLst/>
                              <a:latin typeface="Times New Roman" panose="02020603050405020304" pitchFamily="18" charset="0"/>
                              <a:cs typeface="Times New Roman" panose="02020603050405020304" pitchFamily="18" charset="0"/>
                            </a:rPr>
                            <a:t>14.665</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US" sz="2000">
                              <a:effectLst/>
                              <a:latin typeface="Times New Roman" panose="02020603050405020304" pitchFamily="18" charset="0"/>
                              <a:cs typeface="Times New Roman" panose="02020603050405020304" pitchFamily="18" charset="0"/>
                            </a:rPr>
                            <a:t>16.711</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45360896"/>
                      </a:ext>
                    </a:extLst>
                  </a:tr>
                  <a:tr h="340137">
                    <a:tc>
                      <a:txBody>
                        <a:bodyPr/>
                        <a:lstStyle/>
                        <a:p>
                          <a:pPr algn="l">
                            <a:lnSpc>
                              <a:spcPct val="107000"/>
                            </a:lnSpc>
                            <a:spcAft>
                              <a:spcPts val="800"/>
                            </a:spcAft>
                          </a:pPr>
                          <a:r>
                            <a:rPr lang="en-US" sz="2000">
                              <a:effectLst/>
                              <a:latin typeface="Times New Roman" panose="02020603050405020304" pitchFamily="18" charset="0"/>
                              <a:cs typeface="Times New Roman" panose="02020603050405020304" pitchFamily="18" charset="0"/>
                            </a:rPr>
                            <a:t>df</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US" sz="2000">
                              <a:effectLst/>
                              <a:latin typeface="Times New Roman" panose="02020603050405020304" pitchFamily="18" charset="0"/>
                              <a:cs typeface="Times New Roman" panose="02020603050405020304" pitchFamily="18" charset="0"/>
                            </a:rPr>
                            <a:t>8</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US" sz="2000">
                              <a:effectLst/>
                              <a:latin typeface="Times New Roman" panose="02020603050405020304" pitchFamily="18" charset="0"/>
                              <a:cs typeface="Times New Roman" panose="02020603050405020304" pitchFamily="18" charset="0"/>
                            </a:rPr>
                            <a:t>8</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63279515"/>
                      </a:ext>
                    </a:extLst>
                  </a:tr>
                  <a:tr h="340137">
                    <a:tc>
                      <a:txBody>
                        <a:bodyPr/>
                        <a:lstStyle/>
                        <a:p>
                          <a:pPr algn="l">
                            <a:lnSpc>
                              <a:spcPct val="107000"/>
                            </a:lnSpc>
                            <a:spcAft>
                              <a:spcPts val="800"/>
                            </a:spcAft>
                          </a:pPr>
                          <a:r>
                            <a:rPr lang="nb-NO" sz="2000">
                              <a:effectLst/>
                              <a:latin typeface="Times New Roman" panose="02020603050405020304" pitchFamily="18" charset="0"/>
                              <a:cs typeface="Times New Roman" panose="02020603050405020304" pitchFamily="18" charset="0"/>
                            </a:rPr>
                            <a:t>p-value</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US" sz="2000">
                              <a:effectLst/>
                              <a:latin typeface="Times New Roman" panose="02020603050405020304" pitchFamily="18" charset="0"/>
                              <a:cs typeface="Times New Roman" panose="02020603050405020304" pitchFamily="18" charset="0"/>
                            </a:rPr>
                            <a:t>.066</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US" sz="2000">
                              <a:effectLst/>
                              <a:latin typeface="Times New Roman" panose="02020603050405020304" pitchFamily="18" charset="0"/>
                              <a:cs typeface="Times New Roman" panose="02020603050405020304" pitchFamily="18" charset="0"/>
                            </a:rPr>
                            <a:t>.0333</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69025737"/>
                      </a:ext>
                    </a:extLst>
                  </a:tr>
                  <a:tr h="340137">
                    <a:tc>
                      <a:txBody>
                        <a:bodyPr/>
                        <a:lstStyle/>
                        <a:p>
                          <a:pPr algn="l">
                            <a:lnSpc>
                              <a:spcPct val="107000"/>
                            </a:lnSpc>
                            <a:spcAft>
                              <a:spcPts val="800"/>
                            </a:spcAft>
                          </a:pPr>
                          <a:r>
                            <a:rPr lang="en-US" sz="2000">
                              <a:effectLst/>
                              <a:latin typeface="Times New Roman" panose="02020603050405020304" pitchFamily="18" charset="0"/>
                              <a:cs typeface="Times New Roman" panose="02020603050405020304" pitchFamily="18" charset="0"/>
                            </a:rPr>
                            <a:t>CFI</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US" sz="2000">
                              <a:effectLst/>
                              <a:latin typeface="Times New Roman" panose="02020603050405020304" pitchFamily="18" charset="0"/>
                              <a:cs typeface="Times New Roman" panose="02020603050405020304" pitchFamily="18" charset="0"/>
                            </a:rPr>
                            <a:t>.989</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US" sz="2000">
                              <a:effectLst/>
                              <a:latin typeface="Times New Roman" panose="02020603050405020304" pitchFamily="18" charset="0"/>
                              <a:cs typeface="Times New Roman" panose="02020603050405020304" pitchFamily="18" charset="0"/>
                            </a:rPr>
                            <a:t>.985</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60132810"/>
                      </a:ext>
                    </a:extLst>
                  </a:tr>
                  <a:tr h="340137">
                    <a:tc>
                      <a:txBody>
                        <a:bodyPr/>
                        <a:lstStyle/>
                        <a:p>
                          <a:pPr algn="l">
                            <a:lnSpc>
                              <a:spcPct val="107000"/>
                            </a:lnSpc>
                            <a:spcAft>
                              <a:spcPts val="800"/>
                            </a:spcAft>
                          </a:pPr>
                          <a:r>
                            <a:rPr lang="en-US" sz="2000">
                              <a:effectLst/>
                              <a:latin typeface="Times New Roman" panose="02020603050405020304" pitchFamily="18" charset="0"/>
                              <a:cs typeface="Times New Roman" panose="02020603050405020304" pitchFamily="18" charset="0"/>
                            </a:rPr>
                            <a:t>TLI</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US" sz="2000">
                              <a:effectLst/>
                              <a:latin typeface="Times New Roman" panose="02020603050405020304" pitchFamily="18" charset="0"/>
                              <a:cs typeface="Times New Roman" panose="02020603050405020304" pitchFamily="18" charset="0"/>
                            </a:rPr>
                            <a:t>.979</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US" sz="2000">
                              <a:effectLst/>
                              <a:latin typeface="Times New Roman" panose="02020603050405020304" pitchFamily="18" charset="0"/>
                              <a:cs typeface="Times New Roman" panose="02020603050405020304" pitchFamily="18" charset="0"/>
                            </a:rPr>
                            <a:t>.971</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76573113"/>
                      </a:ext>
                    </a:extLst>
                  </a:tr>
                  <a:tr h="340137">
                    <a:tc>
                      <a:txBody>
                        <a:bodyPr/>
                        <a:lstStyle/>
                        <a:p>
                          <a:pPr algn="l">
                            <a:lnSpc>
                              <a:spcPct val="107000"/>
                            </a:lnSpc>
                            <a:spcAft>
                              <a:spcPts val="800"/>
                            </a:spcAft>
                          </a:pPr>
                          <a:r>
                            <a:rPr lang="en-US" sz="2000">
                              <a:effectLst/>
                              <a:latin typeface="Times New Roman" panose="02020603050405020304" pitchFamily="18" charset="0"/>
                              <a:cs typeface="Times New Roman" panose="02020603050405020304" pitchFamily="18" charset="0"/>
                            </a:rPr>
                            <a:t>RMSEA (90% CI)</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US" sz="2000">
                              <a:effectLst/>
                              <a:latin typeface="Times New Roman" panose="02020603050405020304" pitchFamily="18" charset="0"/>
                              <a:cs typeface="Times New Roman" panose="02020603050405020304" pitchFamily="18" charset="0"/>
                            </a:rPr>
                            <a:t>.059 (&lt; .001 – .106)</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US" sz="2000">
                              <a:effectLst/>
                              <a:latin typeface="Times New Roman" panose="02020603050405020304" pitchFamily="18" charset="0"/>
                              <a:cs typeface="Times New Roman" panose="02020603050405020304" pitchFamily="18" charset="0"/>
                            </a:rPr>
                            <a:t>.068 (.018 – .113)</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57852911"/>
                      </a:ext>
                    </a:extLst>
                  </a:tr>
                  <a:tr h="340137">
                    <a:tc>
                      <a:txBody>
                        <a:bodyPr/>
                        <a:lstStyle/>
                        <a:p>
                          <a:pPr algn="l">
                            <a:lnSpc>
                              <a:spcPct val="107000"/>
                            </a:lnSpc>
                            <a:spcAft>
                              <a:spcPts val="800"/>
                            </a:spcAft>
                          </a:pPr>
                          <a:r>
                            <a:rPr lang="en-US" sz="2000">
                              <a:effectLst/>
                              <a:latin typeface="Times New Roman" panose="02020603050405020304" pitchFamily="18" charset="0"/>
                              <a:cs typeface="Times New Roman" panose="02020603050405020304" pitchFamily="18" charset="0"/>
                            </a:rPr>
                            <a:t>Probability RMSEA ≤ .05</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US" sz="2000">
                              <a:effectLst/>
                              <a:latin typeface="Times New Roman" panose="02020603050405020304" pitchFamily="18" charset="0"/>
                              <a:cs typeface="Times New Roman" panose="02020603050405020304" pitchFamily="18" charset="0"/>
                            </a:rPr>
                            <a:t>.327</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US" sz="2000">
                              <a:effectLst/>
                              <a:latin typeface="Times New Roman" panose="02020603050405020304" pitchFamily="18" charset="0"/>
                              <a:cs typeface="Times New Roman" panose="02020603050405020304" pitchFamily="18" charset="0"/>
                            </a:rPr>
                            <a:t>.226</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24611318"/>
                      </a:ext>
                    </a:extLst>
                  </a:tr>
                  <a:tr h="340137">
                    <a:tc>
                      <a:txBody>
                        <a:bodyPr/>
                        <a:lstStyle/>
                        <a:p>
                          <a:pPr algn="l">
                            <a:lnSpc>
                              <a:spcPct val="107000"/>
                            </a:lnSpc>
                            <a:spcAft>
                              <a:spcPts val="800"/>
                            </a:spcAft>
                          </a:pPr>
                          <a:r>
                            <a:rPr lang="en-US" sz="2000">
                              <a:effectLst/>
                              <a:latin typeface="Times New Roman" panose="02020603050405020304" pitchFamily="18" charset="0"/>
                              <a:cs typeface="Times New Roman" panose="02020603050405020304" pitchFamily="18" charset="0"/>
                            </a:rPr>
                            <a:t>SRMR value</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US" sz="2000">
                              <a:effectLst/>
                              <a:latin typeface="Times New Roman" panose="02020603050405020304" pitchFamily="18" charset="0"/>
                              <a:cs typeface="Times New Roman" panose="02020603050405020304" pitchFamily="18" charset="0"/>
                            </a:rPr>
                            <a:t>.052</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US" sz="2000">
                              <a:effectLst/>
                              <a:latin typeface="Times New Roman" panose="02020603050405020304" pitchFamily="18" charset="0"/>
                              <a:cs typeface="Times New Roman" panose="02020603050405020304" pitchFamily="18" charset="0"/>
                            </a:rPr>
                            <a:t>.044</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3841950"/>
                      </a:ext>
                    </a:extLst>
                  </a:tr>
                  <a:tr h="340137">
                    <a:tc>
                      <a:txBody>
                        <a:bodyPr/>
                        <a:lstStyle/>
                        <a:p>
                          <a:pPr algn="l">
                            <a:lnSpc>
                              <a:spcPct val="107000"/>
                            </a:lnSpc>
                            <a:spcAft>
                              <a:spcPts val="800"/>
                            </a:spcAft>
                          </a:pPr>
                          <a:r>
                            <a:rPr lang="en-US" sz="2000">
                              <a:effectLst/>
                              <a:latin typeface="Times New Roman" panose="02020603050405020304" pitchFamily="18" charset="0"/>
                              <a:cs typeface="Times New Roman" panose="02020603050405020304" pitchFamily="18" charset="0"/>
                            </a:rPr>
                            <a:t>Effect</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US" sz="2000">
                              <a:effectLst/>
                              <a:latin typeface="Times New Roman" panose="02020603050405020304" pitchFamily="18" charset="0"/>
                              <a:cs typeface="Times New Roman" panose="02020603050405020304" pitchFamily="18" charset="0"/>
                            </a:rPr>
                            <a:t>.010</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US" sz="2000">
                              <a:effectLst/>
                              <a:latin typeface="Times New Roman" panose="02020603050405020304" pitchFamily="18" charset="0"/>
                              <a:cs typeface="Times New Roman" panose="02020603050405020304" pitchFamily="18" charset="0"/>
                            </a:rPr>
                            <a:t>.008</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14253663"/>
                      </a:ext>
                    </a:extLst>
                  </a:tr>
                  <a:tr h="340137">
                    <a:tc>
                      <a:txBody>
                        <a:bodyPr/>
                        <a:lstStyle/>
                        <a:p>
                          <a:pPr algn="l">
                            <a:lnSpc>
                              <a:spcPct val="107000"/>
                            </a:lnSpc>
                            <a:spcAft>
                              <a:spcPts val="800"/>
                            </a:spcAft>
                          </a:pPr>
                          <a:r>
                            <a:rPr lang="en-US" sz="2000">
                              <a:effectLst/>
                              <a:latin typeface="Times New Roman" panose="02020603050405020304" pitchFamily="18" charset="0"/>
                              <a:cs typeface="Times New Roman" panose="02020603050405020304" pitchFamily="18" charset="0"/>
                            </a:rPr>
                            <a:t>p-value</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US" sz="2000">
                              <a:effectLst/>
                              <a:latin typeface="Times New Roman" panose="02020603050405020304" pitchFamily="18" charset="0"/>
                              <a:cs typeface="Times New Roman" panose="02020603050405020304" pitchFamily="18" charset="0"/>
                            </a:rPr>
                            <a:t>.903</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US" sz="2000" dirty="0">
                              <a:effectLst/>
                              <a:latin typeface="Times New Roman" panose="02020603050405020304" pitchFamily="18" charset="0"/>
                              <a:cs typeface="Times New Roman" panose="02020603050405020304" pitchFamily="18" charset="0"/>
                            </a:rPr>
                            <a:t>.922</a:t>
                          </a:r>
                          <a:endParaRPr lang="en-GB"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98967167"/>
                      </a:ext>
                    </a:extLst>
                  </a:tr>
                </a:tbl>
              </a:graphicData>
            </a:graphic>
          </p:graphicFrame>
        </mc:Choice>
        <mc:Fallback xmlns="">
          <p:graphicFrame>
            <p:nvGraphicFramePr>
              <p:cNvPr id="3" name="Table 2">
                <a:extLst>
                  <a:ext uri="{FF2B5EF4-FFF2-40B4-BE49-F238E27FC236}">
                    <a16:creationId xmlns:a16="http://schemas.microsoft.com/office/drawing/2014/main" id="{96BB355B-7228-4262-81F0-D0756F9EA515}"/>
                  </a:ext>
                </a:extLst>
              </p:cNvPr>
              <p:cNvGraphicFramePr>
                <a:graphicFrameLocks noGrp="1"/>
              </p:cNvGraphicFramePr>
              <p:nvPr>
                <p:extLst>
                  <p:ext uri="{D42A27DB-BD31-4B8C-83A1-F6EECF244321}">
                    <p14:modId xmlns:p14="http://schemas.microsoft.com/office/powerpoint/2010/main" val="4060817533"/>
                  </p:ext>
                </p:extLst>
              </p:nvPr>
            </p:nvGraphicFramePr>
            <p:xfrm>
              <a:off x="1045029" y="2030818"/>
              <a:ext cx="9339940" cy="3741507"/>
            </p:xfrm>
            <a:graphic>
              <a:graphicData uri="http://schemas.openxmlformats.org/drawingml/2006/table">
                <a:tbl>
                  <a:tblPr firstRow="1" firstCol="1" bandRow="1">
                    <a:tableStyleId>{5C22544A-7EE6-4342-B048-85BDC9FD1C3A}</a:tableStyleId>
                  </a:tblPr>
                  <a:tblGrid>
                    <a:gridCol w="3480194">
                      <a:extLst>
                        <a:ext uri="{9D8B030D-6E8A-4147-A177-3AD203B41FA5}">
                          <a16:colId xmlns:a16="http://schemas.microsoft.com/office/drawing/2014/main" val="127573190"/>
                        </a:ext>
                      </a:extLst>
                    </a:gridCol>
                    <a:gridCol w="2746433">
                      <a:extLst>
                        <a:ext uri="{9D8B030D-6E8A-4147-A177-3AD203B41FA5}">
                          <a16:colId xmlns:a16="http://schemas.microsoft.com/office/drawing/2014/main" val="2234398926"/>
                        </a:ext>
                      </a:extLst>
                    </a:gridCol>
                    <a:gridCol w="3113313">
                      <a:extLst>
                        <a:ext uri="{9D8B030D-6E8A-4147-A177-3AD203B41FA5}">
                          <a16:colId xmlns:a16="http://schemas.microsoft.com/office/drawing/2014/main" val="2186380576"/>
                        </a:ext>
                      </a:extLst>
                    </a:gridCol>
                  </a:tblGrid>
                  <a:tr h="340137">
                    <a:tc>
                      <a:txBody>
                        <a:bodyPr/>
                        <a:lstStyle/>
                        <a:p>
                          <a:pPr algn="l">
                            <a:lnSpc>
                              <a:spcPct val="107000"/>
                            </a:lnSpc>
                            <a:spcAft>
                              <a:spcPts val="800"/>
                            </a:spcAft>
                          </a:pPr>
                          <a:r>
                            <a:rPr lang="en-US" sz="2000">
                              <a:effectLst/>
                              <a:latin typeface="Times New Roman" panose="02020603050405020304" pitchFamily="18" charset="0"/>
                              <a:cs typeface="Times New Roman" panose="02020603050405020304" pitchFamily="18" charset="0"/>
                            </a:rPr>
                            <a:t> </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US" sz="2000">
                              <a:effectLst/>
                              <a:latin typeface="Times New Roman" panose="02020603050405020304" pitchFamily="18" charset="0"/>
                              <a:cs typeface="Times New Roman" panose="02020603050405020304" pitchFamily="18" charset="0"/>
                            </a:rPr>
                            <a:t>Model 4 (Gender)</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US" sz="2000">
                              <a:effectLst/>
                              <a:latin typeface="Times New Roman" panose="02020603050405020304" pitchFamily="18" charset="0"/>
                              <a:cs typeface="Times New Roman" panose="02020603050405020304" pitchFamily="18" charset="0"/>
                            </a:rPr>
                            <a:t>Model 5 (Age-Group)</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58552049"/>
                      </a:ext>
                    </a:extLst>
                  </a:tr>
                  <a:tr h="340137">
                    <a:tc>
                      <a:txBody>
                        <a:bodyPr/>
                        <a:lstStyle/>
                        <a:p>
                          <a:endParaRPr lang="en-US"/>
                        </a:p>
                      </a:txBody>
                      <a:tcPr marL="68580" marR="68580" marT="0" marB="0">
                        <a:blipFill>
                          <a:blip r:embed="rId4"/>
                          <a:stretch>
                            <a:fillRect l="-175" t="-123214" r="-169177" b="-932143"/>
                          </a:stretch>
                        </a:blipFill>
                      </a:tcPr>
                    </a:tc>
                    <a:tc>
                      <a:txBody>
                        <a:bodyPr/>
                        <a:lstStyle/>
                        <a:p>
                          <a:pPr algn="l">
                            <a:lnSpc>
                              <a:spcPct val="107000"/>
                            </a:lnSpc>
                            <a:spcAft>
                              <a:spcPts val="800"/>
                            </a:spcAft>
                          </a:pPr>
                          <a:r>
                            <a:rPr lang="en-US" sz="2000">
                              <a:effectLst/>
                              <a:latin typeface="Times New Roman" panose="02020603050405020304" pitchFamily="18" charset="0"/>
                              <a:cs typeface="Times New Roman" panose="02020603050405020304" pitchFamily="18" charset="0"/>
                            </a:rPr>
                            <a:t>14.665</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US" sz="2000">
                              <a:effectLst/>
                              <a:latin typeface="Times New Roman" panose="02020603050405020304" pitchFamily="18" charset="0"/>
                              <a:cs typeface="Times New Roman" panose="02020603050405020304" pitchFamily="18" charset="0"/>
                            </a:rPr>
                            <a:t>16.711</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45360896"/>
                      </a:ext>
                    </a:extLst>
                  </a:tr>
                  <a:tr h="340137">
                    <a:tc>
                      <a:txBody>
                        <a:bodyPr/>
                        <a:lstStyle/>
                        <a:p>
                          <a:pPr algn="l">
                            <a:lnSpc>
                              <a:spcPct val="107000"/>
                            </a:lnSpc>
                            <a:spcAft>
                              <a:spcPts val="800"/>
                            </a:spcAft>
                          </a:pPr>
                          <a:r>
                            <a:rPr lang="en-US" sz="2000">
                              <a:effectLst/>
                              <a:latin typeface="Times New Roman" panose="02020603050405020304" pitchFamily="18" charset="0"/>
                              <a:cs typeface="Times New Roman" panose="02020603050405020304" pitchFamily="18" charset="0"/>
                            </a:rPr>
                            <a:t>df</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US" sz="2000">
                              <a:effectLst/>
                              <a:latin typeface="Times New Roman" panose="02020603050405020304" pitchFamily="18" charset="0"/>
                              <a:cs typeface="Times New Roman" panose="02020603050405020304" pitchFamily="18" charset="0"/>
                            </a:rPr>
                            <a:t>8</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US" sz="2000">
                              <a:effectLst/>
                              <a:latin typeface="Times New Roman" panose="02020603050405020304" pitchFamily="18" charset="0"/>
                              <a:cs typeface="Times New Roman" panose="02020603050405020304" pitchFamily="18" charset="0"/>
                            </a:rPr>
                            <a:t>8</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63279515"/>
                      </a:ext>
                    </a:extLst>
                  </a:tr>
                  <a:tr h="340137">
                    <a:tc>
                      <a:txBody>
                        <a:bodyPr/>
                        <a:lstStyle/>
                        <a:p>
                          <a:pPr algn="l">
                            <a:lnSpc>
                              <a:spcPct val="107000"/>
                            </a:lnSpc>
                            <a:spcAft>
                              <a:spcPts val="800"/>
                            </a:spcAft>
                          </a:pPr>
                          <a:r>
                            <a:rPr lang="nb-NO" sz="2000">
                              <a:effectLst/>
                              <a:latin typeface="Times New Roman" panose="02020603050405020304" pitchFamily="18" charset="0"/>
                              <a:cs typeface="Times New Roman" panose="02020603050405020304" pitchFamily="18" charset="0"/>
                            </a:rPr>
                            <a:t>p-value</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US" sz="2000">
                              <a:effectLst/>
                              <a:latin typeface="Times New Roman" panose="02020603050405020304" pitchFamily="18" charset="0"/>
                              <a:cs typeface="Times New Roman" panose="02020603050405020304" pitchFamily="18" charset="0"/>
                            </a:rPr>
                            <a:t>.066</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US" sz="2000">
                              <a:effectLst/>
                              <a:latin typeface="Times New Roman" panose="02020603050405020304" pitchFamily="18" charset="0"/>
                              <a:cs typeface="Times New Roman" panose="02020603050405020304" pitchFamily="18" charset="0"/>
                            </a:rPr>
                            <a:t>.0333</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69025737"/>
                      </a:ext>
                    </a:extLst>
                  </a:tr>
                  <a:tr h="340137">
                    <a:tc>
                      <a:txBody>
                        <a:bodyPr/>
                        <a:lstStyle/>
                        <a:p>
                          <a:pPr algn="l">
                            <a:lnSpc>
                              <a:spcPct val="107000"/>
                            </a:lnSpc>
                            <a:spcAft>
                              <a:spcPts val="800"/>
                            </a:spcAft>
                          </a:pPr>
                          <a:r>
                            <a:rPr lang="en-US" sz="2000">
                              <a:effectLst/>
                              <a:latin typeface="Times New Roman" panose="02020603050405020304" pitchFamily="18" charset="0"/>
                              <a:cs typeface="Times New Roman" panose="02020603050405020304" pitchFamily="18" charset="0"/>
                            </a:rPr>
                            <a:t>CFI</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US" sz="2000">
                              <a:effectLst/>
                              <a:latin typeface="Times New Roman" panose="02020603050405020304" pitchFamily="18" charset="0"/>
                              <a:cs typeface="Times New Roman" panose="02020603050405020304" pitchFamily="18" charset="0"/>
                            </a:rPr>
                            <a:t>.989</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US" sz="2000">
                              <a:effectLst/>
                              <a:latin typeface="Times New Roman" panose="02020603050405020304" pitchFamily="18" charset="0"/>
                              <a:cs typeface="Times New Roman" panose="02020603050405020304" pitchFamily="18" charset="0"/>
                            </a:rPr>
                            <a:t>.985</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60132810"/>
                      </a:ext>
                    </a:extLst>
                  </a:tr>
                  <a:tr h="340137">
                    <a:tc>
                      <a:txBody>
                        <a:bodyPr/>
                        <a:lstStyle/>
                        <a:p>
                          <a:pPr algn="l">
                            <a:lnSpc>
                              <a:spcPct val="107000"/>
                            </a:lnSpc>
                            <a:spcAft>
                              <a:spcPts val="800"/>
                            </a:spcAft>
                          </a:pPr>
                          <a:r>
                            <a:rPr lang="en-US" sz="2000">
                              <a:effectLst/>
                              <a:latin typeface="Times New Roman" panose="02020603050405020304" pitchFamily="18" charset="0"/>
                              <a:cs typeface="Times New Roman" panose="02020603050405020304" pitchFamily="18" charset="0"/>
                            </a:rPr>
                            <a:t>TLI</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US" sz="2000">
                              <a:effectLst/>
                              <a:latin typeface="Times New Roman" panose="02020603050405020304" pitchFamily="18" charset="0"/>
                              <a:cs typeface="Times New Roman" panose="02020603050405020304" pitchFamily="18" charset="0"/>
                            </a:rPr>
                            <a:t>.979</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US" sz="2000">
                              <a:effectLst/>
                              <a:latin typeface="Times New Roman" panose="02020603050405020304" pitchFamily="18" charset="0"/>
                              <a:cs typeface="Times New Roman" panose="02020603050405020304" pitchFamily="18" charset="0"/>
                            </a:rPr>
                            <a:t>.971</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76573113"/>
                      </a:ext>
                    </a:extLst>
                  </a:tr>
                  <a:tr h="340137">
                    <a:tc>
                      <a:txBody>
                        <a:bodyPr/>
                        <a:lstStyle/>
                        <a:p>
                          <a:pPr algn="l">
                            <a:lnSpc>
                              <a:spcPct val="107000"/>
                            </a:lnSpc>
                            <a:spcAft>
                              <a:spcPts val="800"/>
                            </a:spcAft>
                          </a:pPr>
                          <a:r>
                            <a:rPr lang="en-US" sz="2000">
                              <a:effectLst/>
                              <a:latin typeface="Times New Roman" panose="02020603050405020304" pitchFamily="18" charset="0"/>
                              <a:cs typeface="Times New Roman" panose="02020603050405020304" pitchFamily="18" charset="0"/>
                            </a:rPr>
                            <a:t>RMSEA (90% CI)</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US" sz="2000">
                              <a:effectLst/>
                              <a:latin typeface="Times New Roman" panose="02020603050405020304" pitchFamily="18" charset="0"/>
                              <a:cs typeface="Times New Roman" panose="02020603050405020304" pitchFamily="18" charset="0"/>
                            </a:rPr>
                            <a:t>.059 (&lt; .001 – .106)</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US" sz="2000">
                              <a:effectLst/>
                              <a:latin typeface="Times New Roman" panose="02020603050405020304" pitchFamily="18" charset="0"/>
                              <a:cs typeface="Times New Roman" panose="02020603050405020304" pitchFamily="18" charset="0"/>
                            </a:rPr>
                            <a:t>.068 (.018 – .113)</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57852911"/>
                      </a:ext>
                    </a:extLst>
                  </a:tr>
                  <a:tr h="340137">
                    <a:tc>
                      <a:txBody>
                        <a:bodyPr/>
                        <a:lstStyle/>
                        <a:p>
                          <a:pPr algn="l">
                            <a:lnSpc>
                              <a:spcPct val="107000"/>
                            </a:lnSpc>
                            <a:spcAft>
                              <a:spcPts val="800"/>
                            </a:spcAft>
                          </a:pPr>
                          <a:r>
                            <a:rPr lang="en-US" sz="2000">
                              <a:effectLst/>
                              <a:latin typeface="Times New Roman" panose="02020603050405020304" pitchFamily="18" charset="0"/>
                              <a:cs typeface="Times New Roman" panose="02020603050405020304" pitchFamily="18" charset="0"/>
                            </a:rPr>
                            <a:t>Probability RMSEA ≤ .05</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US" sz="2000">
                              <a:effectLst/>
                              <a:latin typeface="Times New Roman" panose="02020603050405020304" pitchFamily="18" charset="0"/>
                              <a:cs typeface="Times New Roman" panose="02020603050405020304" pitchFamily="18" charset="0"/>
                            </a:rPr>
                            <a:t>.327</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US" sz="2000">
                              <a:effectLst/>
                              <a:latin typeface="Times New Roman" panose="02020603050405020304" pitchFamily="18" charset="0"/>
                              <a:cs typeface="Times New Roman" panose="02020603050405020304" pitchFamily="18" charset="0"/>
                            </a:rPr>
                            <a:t>.226</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24611318"/>
                      </a:ext>
                    </a:extLst>
                  </a:tr>
                  <a:tr h="340137">
                    <a:tc>
                      <a:txBody>
                        <a:bodyPr/>
                        <a:lstStyle/>
                        <a:p>
                          <a:pPr algn="l">
                            <a:lnSpc>
                              <a:spcPct val="107000"/>
                            </a:lnSpc>
                            <a:spcAft>
                              <a:spcPts val="800"/>
                            </a:spcAft>
                          </a:pPr>
                          <a:r>
                            <a:rPr lang="en-US" sz="2000">
                              <a:effectLst/>
                              <a:latin typeface="Times New Roman" panose="02020603050405020304" pitchFamily="18" charset="0"/>
                              <a:cs typeface="Times New Roman" panose="02020603050405020304" pitchFamily="18" charset="0"/>
                            </a:rPr>
                            <a:t>SRMR value</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US" sz="2000">
                              <a:effectLst/>
                              <a:latin typeface="Times New Roman" panose="02020603050405020304" pitchFamily="18" charset="0"/>
                              <a:cs typeface="Times New Roman" panose="02020603050405020304" pitchFamily="18" charset="0"/>
                            </a:rPr>
                            <a:t>.052</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US" sz="2000">
                              <a:effectLst/>
                              <a:latin typeface="Times New Roman" panose="02020603050405020304" pitchFamily="18" charset="0"/>
                              <a:cs typeface="Times New Roman" panose="02020603050405020304" pitchFamily="18" charset="0"/>
                            </a:rPr>
                            <a:t>.044</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3841950"/>
                      </a:ext>
                    </a:extLst>
                  </a:tr>
                  <a:tr h="340137">
                    <a:tc>
                      <a:txBody>
                        <a:bodyPr/>
                        <a:lstStyle/>
                        <a:p>
                          <a:pPr algn="l">
                            <a:lnSpc>
                              <a:spcPct val="107000"/>
                            </a:lnSpc>
                            <a:spcAft>
                              <a:spcPts val="800"/>
                            </a:spcAft>
                          </a:pPr>
                          <a:r>
                            <a:rPr lang="en-US" sz="2000">
                              <a:effectLst/>
                              <a:latin typeface="Times New Roman" panose="02020603050405020304" pitchFamily="18" charset="0"/>
                              <a:cs typeface="Times New Roman" panose="02020603050405020304" pitchFamily="18" charset="0"/>
                            </a:rPr>
                            <a:t>Effect</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US" sz="2000">
                              <a:effectLst/>
                              <a:latin typeface="Times New Roman" panose="02020603050405020304" pitchFamily="18" charset="0"/>
                              <a:cs typeface="Times New Roman" panose="02020603050405020304" pitchFamily="18" charset="0"/>
                            </a:rPr>
                            <a:t>.010</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US" sz="2000">
                              <a:effectLst/>
                              <a:latin typeface="Times New Roman" panose="02020603050405020304" pitchFamily="18" charset="0"/>
                              <a:cs typeface="Times New Roman" panose="02020603050405020304" pitchFamily="18" charset="0"/>
                            </a:rPr>
                            <a:t>.008</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14253663"/>
                      </a:ext>
                    </a:extLst>
                  </a:tr>
                  <a:tr h="340137">
                    <a:tc>
                      <a:txBody>
                        <a:bodyPr/>
                        <a:lstStyle/>
                        <a:p>
                          <a:pPr algn="l">
                            <a:lnSpc>
                              <a:spcPct val="107000"/>
                            </a:lnSpc>
                            <a:spcAft>
                              <a:spcPts val="800"/>
                            </a:spcAft>
                          </a:pPr>
                          <a:r>
                            <a:rPr lang="en-US" sz="2000">
                              <a:effectLst/>
                              <a:latin typeface="Times New Roman" panose="02020603050405020304" pitchFamily="18" charset="0"/>
                              <a:cs typeface="Times New Roman" panose="02020603050405020304" pitchFamily="18" charset="0"/>
                            </a:rPr>
                            <a:t>p-value</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US" sz="2000">
                              <a:effectLst/>
                              <a:latin typeface="Times New Roman" panose="02020603050405020304" pitchFamily="18" charset="0"/>
                              <a:cs typeface="Times New Roman" panose="02020603050405020304" pitchFamily="18" charset="0"/>
                            </a:rPr>
                            <a:t>.903</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US" sz="2000" dirty="0">
                              <a:effectLst/>
                              <a:latin typeface="Times New Roman" panose="02020603050405020304" pitchFamily="18" charset="0"/>
                              <a:cs typeface="Times New Roman" panose="02020603050405020304" pitchFamily="18" charset="0"/>
                            </a:rPr>
                            <a:t>.922</a:t>
                          </a:r>
                          <a:endParaRPr lang="en-GB"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98967167"/>
                      </a:ext>
                    </a:extLst>
                  </a:tr>
                </a:tbl>
              </a:graphicData>
            </a:graphic>
          </p:graphicFrame>
        </mc:Fallback>
      </mc:AlternateContent>
    </p:spTree>
    <p:extLst>
      <p:ext uri="{BB962C8B-B14F-4D97-AF65-F5344CB8AC3E}">
        <p14:creationId xmlns:p14="http://schemas.microsoft.com/office/powerpoint/2010/main" val="272118854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F2A1E-4BD1-4D3D-906F-863A6B5B2364}"/>
              </a:ext>
            </a:extLst>
          </p:cNvPr>
          <p:cNvSpPr>
            <a:spLocks noGrp="1"/>
          </p:cNvSpPr>
          <p:nvPr>
            <p:ph type="title"/>
          </p:nvPr>
        </p:nvSpPr>
        <p:spPr>
          <a:xfrm>
            <a:off x="838200" y="-87086"/>
            <a:ext cx="10515600" cy="714878"/>
          </a:xfrm>
        </p:spPr>
        <p:txBody>
          <a:bodyPr>
            <a:normAutofit/>
          </a:bodyPr>
          <a:lstStyle/>
          <a:p>
            <a:r>
              <a:rPr lang="en-GB" sz="2800" dirty="0">
                <a:solidFill>
                  <a:srgbClr val="C00000"/>
                </a:solidFill>
                <a:latin typeface="Times New Roman" panose="02020603050405020304" pitchFamily="18" charset="0"/>
                <a:cs typeface="Times New Roman" panose="02020603050405020304" pitchFamily="18" charset="0"/>
              </a:rPr>
              <a:t>Research questions two and three</a:t>
            </a:r>
          </a:p>
        </p:txBody>
      </p:sp>
      <p:pic>
        <p:nvPicPr>
          <p:cNvPr id="4" name="Picture 3" descr="A picture containing drawing&#10;&#10;Description automatically generated">
            <a:extLst>
              <a:ext uri="{FF2B5EF4-FFF2-40B4-BE49-F238E27FC236}">
                <a16:creationId xmlns:a16="http://schemas.microsoft.com/office/drawing/2014/main" id="{3CEB1A14-D268-4B6B-B4DA-4D75988B3D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981" y="6173819"/>
            <a:ext cx="1915219" cy="552842"/>
          </a:xfrm>
          <a:prstGeom prst="rect">
            <a:avLst/>
          </a:prstGeom>
        </p:spPr>
      </p:pic>
      <p:sp>
        <p:nvSpPr>
          <p:cNvPr id="10" name="Content Placeholder 9">
            <a:extLst>
              <a:ext uri="{FF2B5EF4-FFF2-40B4-BE49-F238E27FC236}">
                <a16:creationId xmlns:a16="http://schemas.microsoft.com/office/drawing/2014/main" id="{26ADE013-5111-4C96-A225-2F6597085804}"/>
              </a:ext>
            </a:extLst>
          </p:cNvPr>
          <p:cNvSpPr>
            <a:spLocks noGrp="1"/>
          </p:cNvSpPr>
          <p:nvPr>
            <p:ph idx="1"/>
          </p:nvPr>
        </p:nvSpPr>
        <p:spPr>
          <a:xfrm>
            <a:off x="838200" y="706454"/>
            <a:ext cx="10515600" cy="5065870"/>
          </a:xfrm>
        </p:spPr>
        <p:txBody>
          <a:bodyPr>
            <a:noAutofit/>
          </a:bodyPr>
          <a:lstStyle/>
          <a:p>
            <a:pPr marL="0" indent="0" algn="just">
              <a:buNone/>
            </a:pPr>
            <a:endParaRPr lang="en-GB" sz="2000" dirty="0">
              <a:solidFill>
                <a:schemeClr val="accent1"/>
              </a:solidFill>
              <a:latin typeface="Times New Roman" panose="02020603050405020304" pitchFamily="18" charset="0"/>
              <a:cs typeface="Times New Roman" panose="02020603050405020304" pitchFamily="18" charset="0"/>
            </a:endParaRPr>
          </a:p>
          <a:p>
            <a:pPr marL="0" indent="0" algn="just">
              <a:buNone/>
            </a:pPr>
            <a:endParaRPr lang="en-GB" sz="2000" dirty="0">
              <a:solidFill>
                <a:schemeClr val="accent1"/>
              </a:solidFill>
              <a:latin typeface="Times New Roman" panose="02020603050405020304" pitchFamily="18" charset="0"/>
              <a:cs typeface="Times New Roman" panose="02020603050405020304" pitchFamily="18" charset="0"/>
            </a:endParaRPr>
          </a:p>
        </p:txBody>
      </p:sp>
      <p:sp>
        <p:nvSpPr>
          <p:cNvPr id="5" name="Footer Placeholder 4">
            <a:extLst>
              <a:ext uri="{FF2B5EF4-FFF2-40B4-BE49-F238E27FC236}">
                <a16:creationId xmlns:a16="http://schemas.microsoft.com/office/drawing/2014/main" id="{7EB467C4-F85B-4F99-9EF4-8496B6610183}"/>
              </a:ext>
            </a:extLst>
          </p:cNvPr>
          <p:cNvSpPr>
            <a:spLocks noGrp="1"/>
          </p:cNvSpPr>
          <p:nvPr>
            <p:ph type="ftr" sz="quarter" idx="11"/>
          </p:nvPr>
        </p:nvSpPr>
        <p:spPr>
          <a:xfrm>
            <a:off x="4038600" y="6295881"/>
            <a:ext cx="4735286" cy="365125"/>
          </a:xfrm>
        </p:spPr>
        <p:txBody>
          <a:bodyPr/>
          <a:lstStyle/>
          <a:p>
            <a:r>
              <a:rPr lang="en-GB" dirty="0">
                <a:solidFill>
                  <a:srgbClr val="C00000"/>
                </a:solidFill>
                <a:latin typeface="Times New Roman" panose="02020603050405020304" pitchFamily="18" charset="0"/>
                <a:cs typeface="Times New Roman" panose="02020603050405020304" pitchFamily="18" charset="0"/>
              </a:rPr>
              <a:t>Y. F.  Zakariya, </a:t>
            </a:r>
            <a:r>
              <a:rPr lang="en-GB" dirty="0" err="1">
                <a:solidFill>
                  <a:srgbClr val="C00000"/>
                </a:solidFill>
                <a:latin typeface="Times New Roman" panose="02020603050405020304" pitchFamily="18" charset="0"/>
                <a:cs typeface="Times New Roman" panose="02020603050405020304" pitchFamily="18" charset="0"/>
              </a:rPr>
              <a:t>SEFI</a:t>
            </a:r>
            <a:r>
              <a:rPr lang="en-GB" dirty="0">
                <a:solidFill>
                  <a:srgbClr val="C00000"/>
                </a:solidFill>
                <a:latin typeface="Times New Roman" panose="02020603050405020304" pitchFamily="18" charset="0"/>
                <a:cs typeface="Times New Roman" panose="02020603050405020304" pitchFamily="18" charset="0"/>
              </a:rPr>
              <a:t> conference at </a:t>
            </a:r>
            <a:r>
              <a:rPr lang="en-GB" dirty="0" err="1">
                <a:solidFill>
                  <a:srgbClr val="C00000"/>
                </a:solidFill>
                <a:latin typeface="Times New Roman" panose="02020603050405020304" pitchFamily="18" charset="0"/>
                <a:cs typeface="Times New Roman" panose="02020603050405020304" pitchFamily="18" charset="0"/>
              </a:rPr>
              <a:t>UiA</a:t>
            </a:r>
            <a:r>
              <a:rPr lang="en-GB" dirty="0">
                <a:solidFill>
                  <a:srgbClr val="C00000"/>
                </a:solidFill>
                <a:latin typeface="Times New Roman" panose="02020603050405020304" pitchFamily="18" charset="0"/>
                <a:cs typeface="Times New Roman" panose="02020603050405020304" pitchFamily="18" charset="0"/>
              </a:rPr>
              <a:t> (June. 17, 2021)</a:t>
            </a:r>
          </a:p>
        </p:txBody>
      </p:sp>
      <p:sp>
        <p:nvSpPr>
          <p:cNvPr id="7" name="Slide Number Placeholder 6">
            <a:extLst>
              <a:ext uri="{FF2B5EF4-FFF2-40B4-BE49-F238E27FC236}">
                <a16:creationId xmlns:a16="http://schemas.microsoft.com/office/drawing/2014/main" id="{38B69DE4-8F21-43C1-903F-251F664702F1}"/>
              </a:ext>
            </a:extLst>
          </p:cNvPr>
          <p:cNvSpPr>
            <a:spLocks noGrp="1"/>
          </p:cNvSpPr>
          <p:nvPr>
            <p:ph type="sldNum" sz="quarter" idx="12"/>
          </p:nvPr>
        </p:nvSpPr>
        <p:spPr>
          <a:xfrm>
            <a:off x="8610600" y="6295881"/>
            <a:ext cx="2743200" cy="365125"/>
          </a:xfrm>
        </p:spPr>
        <p:txBody>
          <a:bodyPr/>
          <a:lstStyle/>
          <a:p>
            <a:fld id="{B7AAFC9F-027D-41C8-AF77-B08C40DBF044}" type="slidenum">
              <a:rPr lang="en-GB" smtClean="0">
                <a:solidFill>
                  <a:srgbClr val="C00000"/>
                </a:solidFill>
                <a:latin typeface="Times New Roman" panose="02020603050405020304" pitchFamily="18" charset="0"/>
                <a:cs typeface="Times New Roman" panose="02020603050405020304" pitchFamily="18" charset="0"/>
              </a:rPr>
              <a:t>18</a:t>
            </a:fld>
            <a:endParaRPr lang="en-GB" dirty="0">
              <a:solidFill>
                <a:srgbClr val="C00000"/>
              </a:solidFill>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FCF88508-44B9-40F1-AA37-54BF4C2316C4}"/>
              </a:ext>
            </a:extLst>
          </p:cNvPr>
          <p:cNvSpPr txBox="1"/>
          <p:nvPr/>
        </p:nvSpPr>
        <p:spPr>
          <a:xfrm>
            <a:off x="1277590" y="1687822"/>
            <a:ext cx="2761010" cy="3103133"/>
          </a:xfrm>
          <a:prstGeom prst="rect">
            <a:avLst/>
          </a:prstGeom>
          <a:noFill/>
        </p:spPr>
        <p:txBody>
          <a:bodyPr wrap="square" rtlCol="0">
            <a:spAutoFit/>
          </a:bodyPr>
          <a:lstStyle/>
          <a:p>
            <a:endParaRPr lang="en-GB" dirty="0"/>
          </a:p>
        </p:txBody>
      </p:sp>
      <p:sp>
        <p:nvSpPr>
          <p:cNvPr id="23" name="TextBox 22">
            <a:extLst>
              <a:ext uri="{FF2B5EF4-FFF2-40B4-BE49-F238E27FC236}">
                <a16:creationId xmlns:a16="http://schemas.microsoft.com/office/drawing/2014/main" id="{0F156337-7E8B-46C2-BFFD-4BFE886041E8}"/>
              </a:ext>
            </a:extLst>
          </p:cNvPr>
          <p:cNvSpPr txBox="1"/>
          <p:nvPr/>
        </p:nvSpPr>
        <p:spPr>
          <a:xfrm>
            <a:off x="883225" y="5240697"/>
            <a:ext cx="4441370" cy="707886"/>
          </a:xfrm>
          <a:prstGeom prst="rect">
            <a:avLst/>
          </a:prstGeom>
          <a:noFill/>
        </p:spPr>
        <p:txBody>
          <a:bodyPr wrap="square" rtlCol="0">
            <a:spAutoFit/>
          </a:bodyPr>
          <a:lstStyle/>
          <a:p>
            <a:r>
              <a:rPr lang="en-GB" sz="2000" dirty="0">
                <a:latin typeface="Times New Roman" panose="02020603050405020304" pitchFamily="18" charset="0"/>
                <a:cs typeface="Times New Roman" panose="02020603050405020304" pitchFamily="18" charset="0"/>
              </a:rPr>
              <a:t>MIMIC model of attitude towards mathematics gender-invariance</a:t>
            </a:r>
          </a:p>
        </p:txBody>
      </p:sp>
      <p:sp>
        <p:nvSpPr>
          <p:cNvPr id="24" name="TextBox 23">
            <a:extLst>
              <a:ext uri="{FF2B5EF4-FFF2-40B4-BE49-F238E27FC236}">
                <a16:creationId xmlns:a16="http://schemas.microsoft.com/office/drawing/2014/main" id="{E79DA181-8FFF-4B5C-8F8E-61AAA7237915}"/>
              </a:ext>
            </a:extLst>
          </p:cNvPr>
          <p:cNvSpPr txBox="1"/>
          <p:nvPr/>
        </p:nvSpPr>
        <p:spPr>
          <a:xfrm>
            <a:off x="7264854" y="5137522"/>
            <a:ext cx="4250871" cy="707886"/>
          </a:xfrm>
          <a:prstGeom prst="rect">
            <a:avLst/>
          </a:prstGeom>
          <a:noFill/>
        </p:spPr>
        <p:txBody>
          <a:bodyPr wrap="square" rtlCol="0">
            <a:spAutoFit/>
          </a:bodyPr>
          <a:lstStyle/>
          <a:p>
            <a:r>
              <a:rPr lang="en-GB" sz="2000" dirty="0">
                <a:latin typeface="Times New Roman" panose="02020603050405020304" pitchFamily="18" charset="0"/>
                <a:cs typeface="Times New Roman" panose="02020603050405020304" pitchFamily="18" charset="0"/>
              </a:rPr>
              <a:t>MIMIC model of attitude towards mathematics age-group invariance</a:t>
            </a:r>
          </a:p>
        </p:txBody>
      </p:sp>
      <p:pic>
        <p:nvPicPr>
          <p:cNvPr id="16" name="Picture 15" descr="Diagram&#10;&#10;Description automatically generated">
            <a:extLst>
              <a:ext uri="{FF2B5EF4-FFF2-40B4-BE49-F238E27FC236}">
                <a16:creationId xmlns:a16="http://schemas.microsoft.com/office/drawing/2014/main" id="{A49C99DD-4D6F-4EDC-B787-CFA5F841BCB1}"/>
              </a:ext>
            </a:extLst>
          </p:cNvPr>
          <p:cNvPicPr/>
          <p:nvPr/>
        </p:nvPicPr>
        <p:blipFill>
          <a:blip r:embed="rId4" cstate="print">
            <a:extLst>
              <a:ext uri="{BEBA8EAE-BF5A-486C-A8C5-ECC9F3942E4B}">
                <a14:imgProps xmlns:a14="http://schemas.microsoft.com/office/drawing/2010/main">
                  <a14:imgLayer r:embed="rId5">
                    <a14:imgEffect>
                      <a14:sharpenSoften amount="25000"/>
                    </a14:imgEffect>
                  </a14:imgLayer>
                </a14:imgProps>
              </a:ext>
              <a:ext uri="{28A0092B-C50C-407E-A947-70E740481C1C}">
                <a14:useLocalDpi xmlns:a14="http://schemas.microsoft.com/office/drawing/2010/main" val="0"/>
              </a:ext>
            </a:extLst>
          </a:blip>
          <a:stretch>
            <a:fillRect/>
          </a:stretch>
        </p:blipFill>
        <p:spPr>
          <a:xfrm>
            <a:off x="398810" y="706453"/>
            <a:ext cx="5410200" cy="4431069"/>
          </a:xfrm>
          <a:prstGeom prst="rect">
            <a:avLst/>
          </a:prstGeom>
        </p:spPr>
      </p:pic>
      <p:pic>
        <p:nvPicPr>
          <p:cNvPr id="17" name="Picture 16">
            <a:extLst>
              <a:ext uri="{FF2B5EF4-FFF2-40B4-BE49-F238E27FC236}">
                <a16:creationId xmlns:a16="http://schemas.microsoft.com/office/drawing/2014/main" id="{DB7169FF-D4D4-4E09-8702-319B3256A8AC}"/>
              </a:ext>
            </a:extLst>
          </p:cNvPr>
          <p:cNvPicPr/>
          <p:nvPr/>
        </p:nvPicPr>
        <p:blipFill>
          <a:blip r:embed="rId6">
            <a:extLst>
              <a:ext uri="{BEBA8EAE-BF5A-486C-A8C5-ECC9F3942E4B}">
                <a14:imgProps xmlns:a14="http://schemas.microsoft.com/office/drawing/2010/main">
                  <a14:imgLayer r:embed="rId7">
                    <a14:imgEffect>
                      <a14:sharpenSoften amount="25000"/>
                    </a14:imgEffect>
                  </a14:imgLayer>
                </a14:imgProps>
              </a:ext>
              <a:ext uri="{28A0092B-C50C-407E-A947-70E740481C1C}">
                <a14:useLocalDpi xmlns:a14="http://schemas.microsoft.com/office/drawing/2010/main" val="0"/>
              </a:ext>
            </a:extLst>
          </a:blip>
          <a:stretch>
            <a:fillRect/>
          </a:stretch>
        </p:blipFill>
        <p:spPr>
          <a:xfrm>
            <a:off x="6248400" y="794658"/>
            <a:ext cx="5429250" cy="4264202"/>
          </a:xfrm>
          <a:prstGeom prst="rect">
            <a:avLst/>
          </a:prstGeom>
        </p:spPr>
      </p:pic>
    </p:spTree>
    <p:extLst>
      <p:ext uri="{BB962C8B-B14F-4D97-AF65-F5344CB8AC3E}">
        <p14:creationId xmlns:p14="http://schemas.microsoft.com/office/powerpoint/2010/main" val="6994898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6" name="Rectangle 38">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41" name="Group 40">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9676747" y="0"/>
            <a:ext cx="2514948" cy="2174333"/>
            <a:chOff x="-305" y="-4155"/>
            <a:chExt cx="2514948" cy="2174333"/>
          </a:xfrm>
        </p:grpSpPr>
        <p:sp>
          <p:nvSpPr>
            <p:cNvPr id="42" name="Freeform: Shape 41">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Freeform: Shape 42">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4" name="Freeform: Shape 43">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5" name="Freeform: Shape 44">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47" name="Group 46">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305" y="4322879"/>
            <a:ext cx="3378428" cy="2535121"/>
            <a:chOff x="-305" y="-1"/>
            <a:chExt cx="3832880" cy="2876136"/>
          </a:xfrm>
        </p:grpSpPr>
        <p:sp>
          <p:nvSpPr>
            <p:cNvPr id="48" name="Freeform: Shape 47">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9" name="Freeform: Shape 48">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0" name="Freeform: Shape 49">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 name="Freeform: Shape 50">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5" name="Footer Placeholder 4">
            <a:extLst>
              <a:ext uri="{FF2B5EF4-FFF2-40B4-BE49-F238E27FC236}">
                <a16:creationId xmlns:a16="http://schemas.microsoft.com/office/drawing/2014/main" id="{5911CBDE-B340-4E14-BC11-F12B674F71E4}"/>
              </a:ext>
            </a:extLst>
          </p:cNvPr>
          <p:cNvSpPr>
            <a:spLocks noGrp="1"/>
          </p:cNvSpPr>
          <p:nvPr>
            <p:ph type="ftr" sz="quarter" idx="11"/>
          </p:nvPr>
        </p:nvSpPr>
        <p:spPr>
          <a:xfrm>
            <a:off x="4038599" y="6356350"/>
            <a:ext cx="4397830" cy="365125"/>
          </a:xfrm>
        </p:spPr>
        <p:txBody>
          <a:bodyPr vert="horz" lIns="91440" tIns="45720" rIns="91440" bIns="45720" rtlCol="0" anchor="ctr">
            <a:normAutofit/>
          </a:bodyPr>
          <a:lstStyle/>
          <a:p>
            <a:r>
              <a:rPr lang="en-GB" dirty="0">
                <a:solidFill>
                  <a:srgbClr val="C00000"/>
                </a:solidFill>
                <a:latin typeface="Times New Roman" panose="02020603050405020304" pitchFamily="18" charset="0"/>
                <a:cs typeface="Times New Roman" panose="02020603050405020304" pitchFamily="18" charset="0"/>
              </a:rPr>
              <a:t>Y. F.  Zakariya, </a:t>
            </a:r>
            <a:r>
              <a:rPr lang="en-GB" dirty="0" err="1">
                <a:solidFill>
                  <a:srgbClr val="C00000"/>
                </a:solidFill>
                <a:latin typeface="Times New Roman" panose="02020603050405020304" pitchFamily="18" charset="0"/>
                <a:cs typeface="Times New Roman" panose="02020603050405020304" pitchFamily="18" charset="0"/>
              </a:rPr>
              <a:t>SEFI</a:t>
            </a:r>
            <a:r>
              <a:rPr lang="en-GB" dirty="0">
                <a:solidFill>
                  <a:srgbClr val="C00000"/>
                </a:solidFill>
                <a:latin typeface="Times New Roman" panose="02020603050405020304" pitchFamily="18" charset="0"/>
                <a:cs typeface="Times New Roman" panose="02020603050405020304" pitchFamily="18" charset="0"/>
              </a:rPr>
              <a:t> conference at </a:t>
            </a:r>
            <a:r>
              <a:rPr lang="en-GB" dirty="0" err="1">
                <a:solidFill>
                  <a:srgbClr val="C00000"/>
                </a:solidFill>
                <a:latin typeface="Times New Roman" panose="02020603050405020304" pitchFamily="18" charset="0"/>
                <a:cs typeface="Times New Roman" panose="02020603050405020304" pitchFamily="18" charset="0"/>
              </a:rPr>
              <a:t>UiA</a:t>
            </a:r>
            <a:r>
              <a:rPr lang="en-GB" dirty="0">
                <a:solidFill>
                  <a:srgbClr val="C00000"/>
                </a:solidFill>
                <a:latin typeface="Times New Roman" panose="02020603050405020304" pitchFamily="18" charset="0"/>
                <a:cs typeface="Times New Roman" panose="02020603050405020304" pitchFamily="18" charset="0"/>
              </a:rPr>
              <a:t> (June. 17, 2021)</a:t>
            </a:r>
          </a:p>
        </p:txBody>
      </p:sp>
      <p:sp>
        <p:nvSpPr>
          <p:cNvPr id="8" name="Slide Number Placeholder 7">
            <a:extLst>
              <a:ext uri="{FF2B5EF4-FFF2-40B4-BE49-F238E27FC236}">
                <a16:creationId xmlns:a16="http://schemas.microsoft.com/office/drawing/2014/main" id="{D7C13628-1E8B-4A1B-8A2D-437FE6363AF3}"/>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7AAFC9F-027D-41C8-AF77-B08C40DBF044}" type="slidenum">
              <a:rPr kumimoji="0" lang="en-US" sz="1200" b="0" i="0" u="none" strike="noStrike" kern="1200" cap="none" spc="0" normalizeH="0" baseline="0" noProof="0" smtClean="0">
                <a:ln>
                  <a:noFill/>
                </a:ln>
                <a:solidFill>
                  <a:srgbClr val="C00000"/>
                </a:solidFill>
                <a:effectLst/>
                <a:uLnTx/>
                <a:uFillTx/>
                <a:latin typeface="Times New Roman" panose="02020603050405020304" pitchFamily="18" charset="0"/>
                <a:ea typeface="+mn-ea"/>
                <a:cs typeface="Times New Roman" panose="02020603050405020304" pitchFamily="18" charset="0"/>
              </a:rPr>
              <a:pPr marL="0" marR="0" lvl="0" indent="0" algn="r" defTabSz="914400" rtl="0" eaLnBrk="1" fontAlgn="auto" latinLnBrk="0" hangingPunct="1">
                <a:lnSpc>
                  <a:spcPct val="100000"/>
                </a:lnSpc>
                <a:spcBef>
                  <a:spcPts val="0"/>
                </a:spcBef>
                <a:spcAft>
                  <a:spcPts val="600"/>
                </a:spcAft>
                <a:buClrTx/>
                <a:buSzTx/>
                <a:buFontTx/>
                <a:buNone/>
                <a:tabLst/>
                <a:defRPr/>
              </a:pPr>
              <a:t>19</a:t>
            </a:fld>
            <a:endParaRPr kumimoji="0" lang="en-US" sz="1200" b="0" i="0" u="none"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endParaRPr>
          </a:p>
        </p:txBody>
      </p:sp>
      <p:pic>
        <p:nvPicPr>
          <p:cNvPr id="4" name="Picture 3" descr="A picture containing drawing&#10;&#10;Description automatically generated">
            <a:extLst>
              <a:ext uri="{FF2B5EF4-FFF2-40B4-BE49-F238E27FC236}">
                <a16:creationId xmlns:a16="http://schemas.microsoft.com/office/drawing/2014/main" id="{3CEB1A14-D268-4B6B-B4DA-4D75988B3D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9981" y="5790301"/>
            <a:ext cx="1915219" cy="867888"/>
          </a:xfrm>
          <a:prstGeom prst="rect">
            <a:avLst/>
          </a:prstGeom>
        </p:spPr>
      </p:pic>
      <p:sp>
        <p:nvSpPr>
          <p:cNvPr id="22" name="Title 10">
            <a:extLst>
              <a:ext uri="{FF2B5EF4-FFF2-40B4-BE49-F238E27FC236}">
                <a16:creationId xmlns:a16="http://schemas.microsoft.com/office/drawing/2014/main" id="{A78BEEBD-D388-4514-9AEE-8032ECB633DD}"/>
              </a:ext>
            </a:extLst>
          </p:cNvPr>
          <p:cNvSpPr>
            <a:spLocks noGrp="1"/>
          </p:cNvSpPr>
          <p:nvPr>
            <p:ph type="title"/>
          </p:nvPr>
        </p:nvSpPr>
        <p:spPr>
          <a:xfrm>
            <a:off x="3135086" y="2455183"/>
            <a:ext cx="5475514" cy="1325563"/>
          </a:xfrm>
        </p:spPr>
        <p:txBody>
          <a:bodyPr/>
          <a:lstStyle/>
          <a:p>
            <a:pPr algn="ctr"/>
            <a:r>
              <a:rPr lang="en-GB" dirty="0">
                <a:solidFill>
                  <a:srgbClr val="C00000"/>
                </a:solidFill>
                <a:latin typeface="Times New Roman" panose="02020603050405020304" pitchFamily="18" charset="0"/>
                <a:cs typeface="Times New Roman" panose="02020603050405020304" pitchFamily="18" charset="0"/>
              </a:rPr>
              <a:t>Conclusion</a:t>
            </a:r>
          </a:p>
        </p:txBody>
      </p:sp>
    </p:spTree>
    <p:extLst>
      <p:ext uri="{BB962C8B-B14F-4D97-AF65-F5344CB8AC3E}">
        <p14:creationId xmlns:p14="http://schemas.microsoft.com/office/powerpoint/2010/main" val="2630955815"/>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F2A1E-4BD1-4D3D-906F-863A6B5B2364}"/>
              </a:ext>
            </a:extLst>
          </p:cNvPr>
          <p:cNvSpPr>
            <a:spLocks noGrp="1"/>
          </p:cNvSpPr>
          <p:nvPr>
            <p:ph type="title"/>
          </p:nvPr>
        </p:nvSpPr>
        <p:spPr/>
        <p:txBody>
          <a:bodyPr>
            <a:normAutofit/>
          </a:bodyPr>
          <a:lstStyle/>
          <a:p>
            <a:pPr algn="ctr"/>
            <a:r>
              <a:rPr lang="en-GB" sz="2400" b="1" dirty="0">
                <a:solidFill>
                  <a:srgbClr val="C00000"/>
                </a:solidFill>
                <a:latin typeface="Times New Roman" panose="02020603050405020304" pitchFamily="18" charset="0"/>
                <a:cs typeface="Times New Roman" panose="02020603050405020304" pitchFamily="18" charset="0"/>
              </a:rPr>
              <a:t>Variations of engineering students’ attitude towards mathematics across gender and age: A MIMIC model approach</a:t>
            </a:r>
          </a:p>
        </p:txBody>
      </p:sp>
      <p:pic>
        <p:nvPicPr>
          <p:cNvPr id="4" name="Picture 3" descr="A picture containing drawing&#10;&#10;Description automatically generated">
            <a:extLst>
              <a:ext uri="{FF2B5EF4-FFF2-40B4-BE49-F238E27FC236}">
                <a16:creationId xmlns:a16="http://schemas.microsoft.com/office/drawing/2014/main" id="{3CEB1A14-D268-4B6B-B4DA-4D75988B3D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9981" y="5790301"/>
            <a:ext cx="1915219" cy="867888"/>
          </a:xfrm>
          <a:prstGeom prst="rect">
            <a:avLst/>
          </a:prstGeom>
        </p:spPr>
      </p:pic>
      <p:sp>
        <p:nvSpPr>
          <p:cNvPr id="10" name="Content Placeholder 9">
            <a:extLst>
              <a:ext uri="{FF2B5EF4-FFF2-40B4-BE49-F238E27FC236}">
                <a16:creationId xmlns:a16="http://schemas.microsoft.com/office/drawing/2014/main" id="{26ADE013-5111-4C96-A225-2F6597085804}"/>
              </a:ext>
            </a:extLst>
          </p:cNvPr>
          <p:cNvSpPr>
            <a:spLocks noGrp="1"/>
          </p:cNvSpPr>
          <p:nvPr>
            <p:ph idx="1"/>
          </p:nvPr>
        </p:nvSpPr>
        <p:spPr>
          <a:xfrm>
            <a:off x="838200" y="1690688"/>
            <a:ext cx="10515600" cy="4486275"/>
          </a:xfrm>
        </p:spPr>
        <p:txBody>
          <a:bodyPr>
            <a:normAutofit/>
          </a:bodyPr>
          <a:lstStyle/>
          <a:p>
            <a:pPr marL="0" indent="0" algn="ctr">
              <a:lnSpc>
                <a:spcPct val="100000"/>
              </a:lnSpc>
              <a:buNone/>
            </a:pPr>
            <a:r>
              <a:rPr lang="en-GB" sz="2400" dirty="0">
                <a:latin typeface="Times New Roman" panose="02020603050405020304" pitchFamily="18" charset="0"/>
                <a:cs typeface="Times New Roman" panose="02020603050405020304" pitchFamily="18" charset="0"/>
              </a:rPr>
              <a:t>Yusuf F. Zakariya</a:t>
            </a:r>
            <a:endParaRPr lang="en-GB" sz="2400" baseline="30000" dirty="0">
              <a:latin typeface="Times New Roman" panose="02020603050405020304" pitchFamily="18" charset="0"/>
              <a:cs typeface="Times New Roman" panose="02020603050405020304" pitchFamily="18" charset="0"/>
            </a:endParaRPr>
          </a:p>
          <a:p>
            <a:pPr marL="0" indent="0" algn="ctr">
              <a:lnSpc>
                <a:spcPct val="100000"/>
              </a:lnSpc>
              <a:buNone/>
            </a:pPr>
            <a:endParaRPr lang="en-GB" sz="2400" baseline="30000" dirty="0">
              <a:latin typeface="Times New Roman" panose="02020603050405020304" pitchFamily="18" charset="0"/>
              <a:cs typeface="Times New Roman" panose="02020603050405020304" pitchFamily="18" charset="0"/>
            </a:endParaRPr>
          </a:p>
          <a:p>
            <a:pPr marL="0" indent="0" algn="ctr">
              <a:lnSpc>
                <a:spcPct val="100000"/>
              </a:lnSpc>
              <a:buNone/>
            </a:pPr>
            <a:r>
              <a:rPr lang="en-GB" sz="2400" dirty="0">
                <a:latin typeface="Times New Roman" panose="02020603050405020304" pitchFamily="18" charset="0"/>
                <a:cs typeface="Times New Roman" panose="02020603050405020304" pitchFamily="18" charset="0"/>
              </a:rPr>
              <a:t>Department of Mathematical Sciences, University of Agder,</a:t>
            </a:r>
          </a:p>
          <a:p>
            <a:pPr marL="0" indent="0" algn="ctr">
              <a:lnSpc>
                <a:spcPct val="100000"/>
              </a:lnSpc>
              <a:buNone/>
            </a:pPr>
            <a:r>
              <a:rPr lang="en-GB" sz="2400" dirty="0">
                <a:latin typeface="Times New Roman" panose="02020603050405020304" pitchFamily="18" charset="0"/>
                <a:cs typeface="Times New Roman" panose="02020603050405020304" pitchFamily="18" charset="0"/>
              </a:rPr>
              <a:t>Kristiansand, Norway.</a:t>
            </a:r>
          </a:p>
          <a:p>
            <a:pPr marL="0" indent="0" algn="ctr">
              <a:lnSpc>
                <a:spcPct val="100000"/>
              </a:lnSpc>
              <a:buNone/>
            </a:pPr>
            <a:endParaRPr lang="en-GB" sz="2400" dirty="0">
              <a:latin typeface="Times New Roman" panose="02020603050405020304" pitchFamily="18" charset="0"/>
              <a:cs typeface="Times New Roman" panose="02020603050405020304" pitchFamily="18" charset="0"/>
            </a:endParaRPr>
          </a:p>
          <a:p>
            <a:pPr marL="0" indent="0" algn="ctr">
              <a:buNone/>
            </a:pPr>
            <a:r>
              <a:rPr lang="en-GB" sz="2400" dirty="0">
                <a:solidFill>
                  <a:srgbClr val="0070C0"/>
                </a:solidFill>
                <a:latin typeface="Times New Roman" panose="02020603050405020304" pitchFamily="18" charset="0"/>
                <a:cs typeface="Times New Roman" panose="02020603050405020304" pitchFamily="18" charset="0"/>
              </a:rPr>
              <a:t>A presentation at the 20th </a:t>
            </a:r>
            <a:r>
              <a:rPr lang="en-GB" sz="2400" dirty="0" err="1">
                <a:solidFill>
                  <a:srgbClr val="0070C0"/>
                </a:solidFill>
                <a:latin typeface="Times New Roman" panose="02020603050405020304" pitchFamily="18" charset="0"/>
                <a:cs typeface="Times New Roman" panose="02020603050405020304" pitchFamily="18" charset="0"/>
              </a:rPr>
              <a:t>SEFI</a:t>
            </a:r>
            <a:r>
              <a:rPr lang="en-GB" sz="2400" dirty="0">
                <a:solidFill>
                  <a:srgbClr val="0070C0"/>
                </a:solidFill>
                <a:latin typeface="Times New Roman" panose="02020603050405020304" pitchFamily="18" charset="0"/>
                <a:cs typeface="Times New Roman" panose="02020603050405020304" pitchFamily="18" charset="0"/>
              </a:rPr>
              <a:t> Special Interest Group in Mathematics Seminar on Mathematics in Engineering Education</a:t>
            </a:r>
          </a:p>
          <a:p>
            <a:pPr marL="0" indent="0" algn="ctr">
              <a:buNone/>
            </a:pPr>
            <a:r>
              <a:rPr lang="en-GB" sz="2400" dirty="0">
                <a:solidFill>
                  <a:srgbClr val="0070C0"/>
                </a:solidFill>
                <a:latin typeface="Times New Roman" panose="02020603050405020304" pitchFamily="18" charset="0"/>
                <a:cs typeface="Times New Roman" panose="02020603050405020304" pitchFamily="18" charset="0"/>
              </a:rPr>
              <a:t>17 - 18 June 2021 in Kristiansand, Norway.</a:t>
            </a:r>
            <a:endParaRPr lang="en-GB" sz="2400" dirty="0">
              <a:latin typeface="Times New Roman" panose="02020603050405020304" pitchFamily="18" charset="0"/>
              <a:cs typeface="Times New Roman" panose="02020603050405020304" pitchFamily="18" charset="0"/>
            </a:endParaRPr>
          </a:p>
        </p:txBody>
      </p:sp>
      <p:sp>
        <p:nvSpPr>
          <p:cNvPr id="15" name="Footer Placeholder 14">
            <a:extLst>
              <a:ext uri="{FF2B5EF4-FFF2-40B4-BE49-F238E27FC236}">
                <a16:creationId xmlns:a16="http://schemas.microsoft.com/office/drawing/2014/main" id="{9D2311D2-5923-414C-9418-F1FC655A4EDF}"/>
              </a:ext>
            </a:extLst>
          </p:cNvPr>
          <p:cNvSpPr>
            <a:spLocks noGrp="1"/>
          </p:cNvSpPr>
          <p:nvPr>
            <p:ph type="ftr" sz="quarter" idx="11"/>
          </p:nvPr>
        </p:nvSpPr>
        <p:spPr>
          <a:xfrm>
            <a:off x="4038600" y="6356350"/>
            <a:ext cx="4811486" cy="301839"/>
          </a:xfrm>
        </p:spPr>
        <p:txBody>
          <a:bodyPr/>
          <a:lstStyle/>
          <a:p>
            <a:r>
              <a:rPr lang="en-GB" dirty="0">
                <a:solidFill>
                  <a:srgbClr val="C00000"/>
                </a:solidFill>
                <a:latin typeface="Times New Roman" panose="02020603050405020304" pitchFamily="18" charset="0"/>
                <a:cs typeface="Times New Roman" panose="02020603050405020304" pitchFamily="18" charset="0"/>
              </a:rPr>
              <a:t>Y. F.  Zakariya, </a:t>
            </a:r>
            <a:r>
              <a:rPr lang="en-GB" dirty="0" err="1">
                <a:solidFill>
                  <a:srgbClr val="C00000"/>
                </a:solidFill>
                <a:latin typeface="Times New Roman" panose="02020603050405020304" pitchFamily="18" charset="0"/>
                <a:cs typeface="Times New Roman" panose="02020603050405020304" pitchFamily="18" charset="0"/>
              </a:rPr>
              <a:t>SEFI</a:t>
            </a:r>
            <a:r>
              <a:rPr lang="en-GB" dirty="0">
                <a:solidFill>
                  <a:srgbClr val="C00000"/>
                </a:solidFill>
                <a:latin typeface="Times New Roman" panose="02020603050405020304" pitchFamily="18" charset="0"/>
                <a:cs typeface="Times New Roman" panose="02020603050405020304" pitchFamily="18" charset="0"/>
              </a:rPr>
              <a:t> conference at </a:t>
            </a:r>
            <a:r>
              <a:rPr lang="en-GB" dirty="0" err="1">
                <a:solidFill>
                  <a:srgbClr val="C00000"/>
                </a:solidFill>
                <a:latin typeface="Times New Roman" panose="02020603050405020304" pitchFamily="18" charset="0"/>
                <a:cs typeface="Times New Roman" panose="02020603050405020304" pitchFamily="18" charset="0"/>
              </a:rPr>
              <a:t>UiA</a:t>
            </a:r>
            <a:r>
              <a:rPr lang="en-GB" dirty="0">
                <a:solidFill>
                  <a:srgbClr val="C00000"/>
                </a:solidFill>
                <a:latin typeface="Times New Roman" panose="02020603050405020304" pitchFamily="18" charset="0"/>
                <a:cs typeface="Times New Roman" panose="02020603050405020304" pitchFamily="18" charset="0"/>
              </a:rPr>
              <a:t> (June. 17, 2021)</a:t>
            </a:r>
          </a:p>
        </p:txBody>
      </p:sp>
      <p:sp>
        <p:nvSpPr>
          <p:cNvPr id="16" name="Slide Number Placeholder 15">
            <a:extLst>
              <a:ext uri="{FF2B5EF4-FFF2-40B4-BE49-F238E27FC236}">
                <a16:creationId xmlns:a16="http://schemas.microsoft.com/office/drawing/2014/main" id="{DF87F86F-90CC-4E6F-AB31-480B8A224563}"/>
              </a:ext>
            </a:extLst>
          </p:cNvPr>
          <p:cNvSpPr>
            <a:spLocks noGrp="1"/>
          </p:cNvSpPr>
          <p:nvPr>
            <p:ph type="sldNum" sz="quarter" idx="12"/>
          </p:nvPr>
        </p:nvSpPr>
        <p:spPr/>
        <p:txBody>
          <a:bodyPr/>
          <a:lstStyle/>
          <a:p>
            <a:fld id="{B7AAFC9F-027D-41C8-AF77-B08C40DBF044}" type="slidenum">
              <a:rPr lang="en-GB" smtClean="0">
                <a:solidFill>
                  <a:srgbClr val="C00000"/>
                </a:solidFill>
                <a:latin typeface="Times New Roman" panose="02020603050405020304" pitchFamily="18" charset="0"/>
                <a:cs typeface="Times New Roman" panose="02020603050405020304" pitchFamily="18" charset="0"/>
              </a:rPr>
              <a:t>2</a:t>
            </a:fld>
            <a:endParaRPr lang="en-GB"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3820305"/>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F2A1E-4BD1-4D3D-906F-863A6B5B2364}"/>
              </a:ext>
            </a:extLst>
          </p:cNvPr>
          <p:cNvSpPr>
            <a:spLocks noGrp="1"/>
          </p:cNvSpPr>
          <p:nvPr>
            <p:ph type="title"/>
          </p:nvPr>
        </p:nvSpPr>
        <p:spPr>
          <a:xfrm>
            <a:off x="838200" y="0"/>
            <a:ext cx="10515600" cy="714878"/>
          </a:xfrm>
        </p:spPr>
        <p:txBody>
          <a:bodyPr>
            <a:normAutofit/>
          </a:bodyPr>
          <a:lstStyle/>
          <a:p>
            <a:r>
              <a:rPr lang="en-GB" sz="2800" dirty="0">
                <a:solidFill>
                  <a:srgbClr val="C00000"/>
                </a:solidFill>
                <a:latin typeface="Times New Roman" panose="02020603050405020304" pitchFamily="18" charset="0"/>
                <a:cs typeface="Times New Roman" panose="02020603050405020304" pitchFamily="18" charset="0"/>
              </a:rPr>
              <a:t>Concluding remarks</a:t>
            </a:r>
          </a:p>
        </p:txBody>
      </p:sp>
      <p:pic>
        <p:nvPicPr>
          <p:cNvPr id="4" name="Picture 3" descr="A picture containing drawing&#10;&#10;Description automatically generated">
            <a:extLst>
              <a:ext uri="{FF2B5EF4-FFF2-40B4-BE49-F238E27FC236}">
                <a16:creationId xmlns:a16="http://schemas.microsoft.com/office/drawing/2014/main" id="{3CEB1A14-D268-4B6B-B4DA-4D75988B3D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981" y="6173819"/>
            <a:ext cx="1915219" cy="552842"/>
          </a:xfrm>
          <a:prstGeom prst="rect">
            <a:avLst/>
          </a:prstGeom>
        </p:spPr>
      </p:pic>
      <p:sp>
        <p:nvSpPr>
          <p:cNvPr id="10" name="Content Placeholder 9">
            <a:extLst>
              <a:ext uri="{FF2B5EF4-FFF2-40B4-BE49-F238E27FC236}">
                <a16:creationId xmlns:a16="http://schemas.microsoft.com/office/drawing/2014/main" id="{26ADE013-5111-4C96-A225-2F6597085804}"/>
              </a:ext>
            </a:extLst>
          </p:cNvPr>
          <p:cNvSpPr>
            <a:spLocks noGrp="1"/>
          </p:cNvSpPr>
          <p:nvPr>
            <p:ph idx="1"/>
          </p:nvPr>
        </p:nvSpPr>
        <p:spPr>
          <a:xfrm>
            <a:off x="838200" y="706454"/>
            <a:ext cx="10515600" cy="5065870"/>
          </a:xfrm>
        </p:spPr>
        <p:txBody>
          <a:bodyPr>
            <a:noAutofit/>
          </a:bodyPr>
          <a:lstStyle/>
          <a:p>
            <a:pPr algn="just"/>
            <a:r>
              <a:rPr lang="en-GB" sz="2000" dirty="0">
                <a:latin typeface="Times New Roman" panose="02020603050405020304" pitchFamily="18" charset="0"/>
                <a:cs typeface="Times New Roman" panose="02020603050405020304" pitchFamily="18" charset="0"/>
              </a:rPr>
              <a:t>Students’ attitude towards mathematics is an important construct that influences students’ performance in mathematics even if there is no consensus among researchers on the conceptualisation of the construct. </a:t>
            </a:r>
          </a:p>
          <a:p>
            <a:pPr algn="just"/>
            <a:r>
              <a:rPr lang="en-GB" sz="2000" dirty="0">
                <a:latin typeface="Times New Roman" panose="02020603050405020304" pitchFamily="18" charset="0"/>
                <a:cs typeface="Times New Roman" panose="02020603050405020304" pitchFamily="18" charset="0"/>
              </a:rPr>
              <a:t>On this premise, one may argue that a careful development and measurement of the attitude towards mathematics is non-negotiable. Thus, the present study was motivated with this intention.</a:t>
            </a:r>
          </a:p>
          <a:p>
            <a:pPr algn="just"/>
            <a:r>
              <a:rPr lang="en-GB" sz="2000" dirty="0">
                <a:latin typeface="Times New Roman" panose="02020603050405020304" pitchFamily="18" charset="0"/>
                <a:cs typeface="Times New Roman" panose="02020603050405020304" pitchFamily="18" charset="0"/>
              </a:rPr>
              <a:t>As a follow-up study, the present study investigated the construct validity and gender/age invariance of an attitude towards mathematics questionnaire. </a:t>
            </a:r>
          </a:p>
          <a:p>
            <a:pPr algn="just"/>
            <a:r>
              <a:rPr lang="en-GB" sz="2000" dirty="0">
                <a:latin typeface="Times New Roman" panose="02020603050405020304" pitchFamily="18" charset="0"/>
                <a:cs typeface="Times New Roman" panose="02020603050405020304" pitchFamily="18" charset="0"/>
              </a:rPr>
              <a:t>The most crucial finding of the present study is the invariance of attitude toward mathematics questionnaire across students’ gender and age groups. </a:t>
            </a:r>
          </a:p>
          <a:p>
            <a:pPr algn="just"/>
            <a:r>
              <a:rPr lang="en-GB" sz="2000" dirty="0">
                <a:latin typeface="Times New Roman" panose="02020603050405020304" pitchFamily="18" charset="0"/>
                <a:cs typeface="Times New Roman" panose="02020603050405020304" pitchFamily="18" charset="0"/>
              </a:rPr>
              <a:t>The implication of this finding goes to researchers, in general, and the Norwegian National Mathematical Council to continue the use of </a:t>
            </a:r>
            <a:r>
              <a:rPr lang="en-GB" sz="2000" dirty="0" err="1">
                <a:latin typeface="Times New Roman" panose="02020603050405020304" pitchFamily="18" charset="0"/>
                <a:cs typeface="Times New Roman" panose="02020603050405020304" pitchFamily="18" charset="0"/>
              </a:rPr>
              <a:t>AtMQ</a:t>
            </a:r>
            <a:r>
              <a:rPr lang="en-GB" sz="2000" dirty="0">
                <a:latin typeface="Times New Roman" panose="02020603050405020304" pitchFamily="18" charset="0"/>
                <a:cs typeface="Times New Roman" panose="02020603050405020304" pitchFamily="18" charset="0"/>
              </a:rPr>
              <a:t> for measuring engineering students’ attitude towards mathematics regardless of gender and age of the students.</a:t>
            </a:r>
          </a:p>
          <a:p>
            <a:pPr marL="0" indent="0" algn="just">
              <a:buNone/>
            </a:pPr>
            <a:endParaRPr lang="en-GB" sz="2000" dirty="0">
              <a:latin typeface="Times New Roman" panose="02020603050405020304" pitchFamily="18" charset="0"/>
              <a:cs typeface="Times New Roman" panose="02020603050405020304" pitchFamily="18" charset="0"/>
            </a:endParaRPr>
          </a:p>
        </p:txBody>
      </p:sp>
      <p:sp>
        <p:nvSpPr>
          <p:cNvPr id="5" name="Footer Placeholder 4">
            <a:extLst>
              <a:ext uri="{FF2B5EF4-FFF2-40B4-BE49-F238E27FC236}">
                <a16:creationId xmlns:a16="http://schemas.microsoft.com/office/drawing/2014/main" id="{7EB467C4-F85B-4F99-9EF4-8496B6610183}"/>
              </a:ext>
            </a:extLst>
          </p:cNvPr>
          <p:cNvSpPr>
            <a:spLocks noGrp="1"/>
          </p:cNvSpPr>
          <p:nvPr>
            <p:ph type="ftr" sz="quarter" idx="11"/>
          </p:nvPr>
        </p:nvSpPr>
        <p:spPr>
          <a:xfrm>
            <a:off x="4038600" y="6295881"/>
            <a:ext cx="4735286" cy="365125"/>
          </a:xfrm>
        </p:spPr>
        <p:txBody>
          <a:bodyPr/>
          <a:lstStyle/>
          <a:p>
            <a:r>
              <a:rPr lang="en-GB" dirty="0">
                <a:solidFill>
                  <a:srgbClr val="C00000"/>
                </a:solidFill>
                <a:latin typeface="Times New Roman" panose="02020603050405020304" pitchFamily="18" charset="0"/>
                <a:cs typeface="Times New Roman" panose="02020603050405020304" pitchFamily="18" charset="0"/>
              </a:rPr>
              <a:t>Y. F.  Zakariya, </a:t>
            </a:r>
            <a:r>
              <a:rPr lang="en-GB" dirty="0" err="1">
                <a:solidFill>
                  <a:srgbClr val="C00000"/>
                </a:solidFill>
                <a:latin typeface="Times New Roman" panose="02020603050405020304" pitchFamily="18" charset="0"/>
                <a:cs typeface="Times New Roman" panose="02020603050405020304" pitchFamily="18" charset="0"/>
              </a:rPr>
              <a:t>SEFI</a:t>
            </a:r>
            <a:r>
              <a:rPr lang="en-GB" dirty="0">
                <a:solidFill>
                  <a:srgbClr val="C00000"/>
                </a:solidFill>
                <a:latin typeface="Times New Roman" panose="02020603050405020304" pitchFamily="18" charset="0"/>
                <a:cs typeface="Times New Roman" panose="02020603050405020304" pitchFamily="18" charset="0"/>
              </a:rPr>
              <a:t> conference at </a:t>
            </a:r>
            <a:r>
              <a:rPr lang="en-GB" dirty="0" err="1">
                <a:solidFill>
                  <a:srgbClr val="C00000"/>
                </a:solidFill>
                <a:latin typeface="Times New Roman" panose="02020603050405020304" pitchFamily="18" charset="0"/>
                <a:cs typeface="Times New Roman" panose="02020603050405020304" pitchFamily="18" charset="0"/>
              </a:rPr>
              <a:t>UiA</a:t>
            </a:r>
            <a:r>
              <a:rPr lang="en-GB" dirty="0">
                <a:solidFill>
                  <a:srgbClr val="C00000"/>
                </a:solidFill>
                <a:latin typeface="Times New Roman" panose="02020603050405020304" pitchFamily="18" charset="0"/>
                <a:cs typeface="Times New Roman" panose="02020603050405020304" pitchFamily="18" charset="0"/>
              </a:rPr>
              <a:t> (June. 17, 2021)</a:t>
            </a:r>
          </a:p>
        </p:txBody>
      </p:sp>
      <p:sp>
        <p:nvSpPr>
          <p:cNvPr id="7" name="Slide Number Placeholder 6">
            <a:extLst>
              <a:ext uri="{FF2B5EF4-FFF2-40B4-BE49-F238E27FC236}">
                <a16:creationId xmlns:a16="http://schemas.microsoft.com/office/drawing/2014/main" id="{38B69DE4-8F21-43C1-903F-251F664702F1}"/>
              </a:ext>
            </a:extLst>
          </p:cNvPr>
          <p:cNvSpPr>
            <a:spLocks noGrp="1"/>
          </p:cNvSpPr>
          <p:nvPr>
            <p:ph type="sldNum" sz="quarter" idx="12"/>
          </p:nvPr>
        </p:nvSpPr>
        <p:spPr>
          <a:xfrm>
            <a:off x="8610600" y="6295881"/>
            <a:ext cx="2743200" cy="365125"/>
          </a:xfrm>
        </p:spPr>
        <p:txBody>
          <a:bodyPr/>
          <a:lstStyle/>
          <a:p>
            <a:fld id="{B7AAFC9F-027D-41C8-AF77-B08C40DBF044}" type="slidenum">
              <a:rPr lang="en-GB" smtClean="0">
                <a:solidFill>
                  <a:srgbClr val="C00000"/>
                </a:solidFill>
                <a:latin typeface="Times New Roman" panose="02020603050405020304" pitchFamily="18" charset="0"/>
                <a:cs typeface="Times New Roman" panose="02020603050405020304" pitchFamily="18" charset="0"/>
              </a:rPr>
              <a:t>20</a:t>
            </a:fld>
            <a:endParaRPr lang="en-GB"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350963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F2A1E-4BD1-4D3D-906F-863A6B5B2364}"/>
              </a:ext>
            </a:extLst>
          </p:cNvPr>
          <p:cNvSpPr>
            <a:spLocks noGrp="1"/>
          </p:cNvSpPr>
          <p:nvPr>
            <p:ph type="title"/>
          </p:nvPr>
        </p:nvSpPr>
        <p:spPr>
          <a:xfrm>
            <a:off x="838200" y="0"/>
            <a:ext cx="10515600" cy="714878"/>
          </a:xfrm>
        </p:spPr>
        <p:txBody>
          <a:bodyPr>
            <a:normAutofit/>
          </a:bodyPr>
          <a:lstStyle/>
          <a:p>
            <a:r>
              <a:rPr lang="en-GB" sz="2800">
                <a:solidFill>
                  <a:srgbClr val="C00000"/>
                </a:solidFill>
                <a:latin typeface="Times New Roman" panose="02020603050405020304" pitchFamily="18" charset="0"/>
                <a:cs typeface="Times New Roman" panose="02020603050405020304" pitchFamily="18" charset="0"/>
              </a:rPr>
              <a:t>References</a:t>
            </a:r>
            <a:endParaRPr lang="en-GB" sz="2800" dirty="0">
              <a:solidFill>
                <a:srgbClr val="C00000"/>
              </a:solidFill>
              <a:latin typeface="Times New Roman" panose="02020603050405020304" pitchFamily="18" charset="0"/>
              <a:cs typeface="Times New Roman" panose="02020603050405020304" pitchFamily="18" charset="0"/>
            </a:endParaRPr>
          </a:p>
        </p:txBody>
      </p:sp>
      <p:pic>
        <p:nvPicPr>
          <p:cNvPr id="4" name="Picture 3" descr="A picture containing drawing&#10;&#10;Description automatically generated">
            <a:extLst>
              <a:ext uri="{FF2B5EF4-FFF2-40B4-BE49-F238E27FC236}">
                <a16:creationId xmlns:a16="http://schemas.microsoft.com/office/drawing/2014/main" id="{3CEB1A14-D268-4B6B-B4DA-4D75988B3D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981" y="6173819"/>
            <a:ext cx="1915219" cy="552842"/>
          </a:xfrm>
          <a:prstGeom prst="rect">
            <a:avLst/>
          </a:prstGeom>
        </p:spPr>
      </p:pic>
      <p:sp>
        <p:nvSpPr>
          <p:cNvPr id="10" name="Content Placeholder 9">
            <a:extLst>
              <a:ext uri="{FF2B5EF4-FFF2-40B4-BE49-F238E27FC236}">
                <a16:creationId xmlns:a16="http://schemas.microsoft.com/office/drawing/2014/main" id="{26ADE013-5111-4C96-A225-2F6597085804}"/>
              </a:ext>
            </a:extLst>
          </p:cNvPr>
          <p:cNvSpPr>
            <a:spLocks noGrp="1"/>
          </p:cNvSpPr>
          <p:nvPr>
            <p:ph idx="1"/>
          </p:nvPr>
        </p:nvSpPr>
        <p:spPr>
          <a:xfrm>
            <a:off x="838200" y="609600"/>
            <a:ext cx="10515600" cy="5162724"/>
          </a:xfrm>
        </p:spPr>
        <p:txBody>
          <a:bodyPr>
            <a:noAutofit/>
          </a:bodyPr>
          <a:lstStyle/>
          <a:p>
            <a:pPr marL="0" indent="0" algn="just">
              <a:buNone/>
            </a:pPr>
            <a:r>
              <a:rPr lang="en-GB" sz="2000" dirty="0" err="1">
                <a:latin typeface="Times New Roman" panose="02020603050405020304" pitchFamily="18" charset="0"/>
                <a:cs typeface="Times New Roman" panose="02020603050405020304" pitchFamily="18" charset="0"/>
              </a:rPr>
              <a:t>Ayob</a:t>
            </a:r>
            <a:r>
              <a:rPr lang="en-GB" sz="2000" dirty="0">
                <a:latin typeface="Times New Roman" panose="02020603050405020304" pitchFamily="18" charset="0"/>
                <a:cs typeface="Times New Roman" panose="02020603050405020304" pitchFamily="18" charset="0"/>
              </a:rPr>
              <a:t>, A. &amp; Yassin, R. M. 2017. A confirmatory factor analysis of the attitude towards mathematics scale using multiply imputed datasets. International Journal of Advanced and Applied Sciences, 4, 7-12.</a:t>
            </a:r>
          </a:p>
          <a:p>
            <a:pPr marL="0" indent="0" algn="just">
              <a:buNone/>
            </a:pPr>
            <a:r>
              <a:rPr lang="en-GB" sz="2000" dirty="0">
                <a:latin typeface="Times New Roman" panose="02020603050405020304" pitchFamily="18" charset="0"/>
                <a:cs typeface="Times New Roman" panose="02020603050405020304" pitchFamily="18" charset="0"/>
              </a:rPr>
              <a:t>Di Martino, P. &amp; Zan, R. 2009. ‘Me and maths’: towards a definition of attitude grounded on students’ narratives. Journal of Mathematics Teacher Education, 13, 27-48.</a:t>
            </a:r>
          </a:p>
          <a:p>
            <a:pPr marL="0" indent="0" algn="just">
              <a:buNone/>
            </a:pPr>
            <a:r>
              <a:rPr lang="en-GB" sz="2000" dirty="0" err="1">
                <a:latin typeface="Times New Roman" panose="02020603050405020304" pitchFamily="18" charset="0"/>
                <a:cs typeface="Times New Roman" panose="02020603050405020304" pitchFamily="18" charset="0"/>
              </a:rPr>
              <a:t>Mcleod</a:t>
            </a:r>
            <a:r>
              <a:rPr lang="en-GB" sz="2000" dirty="0">
                <a:latin typeface="Times New Roman" panose="02020603050405020304" pitchFamily="18" charset="0"/>
                <a:cs typeface="Times New Roman" panose="02020603050405020304" pitchFamily="18" charset="0"/>
              </a:rPr>
              <a:t>, D. B. 1992. "Research on affect in mathematics education: a reconceptualization". In: </a:t>
            </a:r>
            <a:r>
              <a:rPr lang="en-GB" sz="2000" dirty="0" err="1">
                <a:latin typeface="Times New Roman" panose="02020603050405020304" pitchFamily="18" charset="0"/>
                <a:cs typeface="Times New Roman" panose="02020603050405020304" pitchFamily="18" charset="0"/>
              </a:rPr>
              <a:t>GROUWS</a:t>
            </a:r>
            <a:r>
              <a:rPr lang="en-GB" sz="2000" dirty="0">
                <a:latin typeface="Times New Roman" panose="02020603050405020304" pitchFamily="18" charset="0"/>
                <a:cs typeface="Times New Roman" panose="02020603050405020304" pitchFamily="18" charset="0"/>
              </a:rPr>
              <a:t>, D. A. (ed.) Handbook of research on mathematics teaching and learning: a project of the National Council of Teachers of Mathematics. New York: MacMillan Publishing Co, Inc.</a:t>
            </a:r>
          </a:p>
          <a:p>
            <a:pPr marL="0" indent="0" algn="just">
              <a:buNone/>
            </a:pPr>
            <a:r>
              <a:rPr lang="en-GB" sz="2000" dirty="0" err="1">
                <a:latin typeface="Times New Roman" panose="02020603050405020304" pitchFamily="18" charset="0"/>
                <a:cs typeface="Times New Roman" panose="02020603050405020304" pitchFamily="18" charset="0"/>
              </a:rPr>
              <a:t>Primi</a:t>
            </a:r>
            <a:r>
              <a:rPr lang="en-GB" sz="2000" dirty="0">
                <a:latin typeface="Times New Roman" panose="02020603050405020304" pitchFamily="18" charset="0"/>
                <a:cs typeface="Times New Roman" panose="02020603050405020304" pitchFamily="18" charset="0"/>
              </a:rPr>
              <a:t>, C., </a:t>
            </a:r>
            <a:r>
              <a:rPr lang="en-GB" sz="2000" dirty="0" err="1">
                <a:latin typeface="Times New Roman" panose="02020603050405020304" pitchFamily="18" charset="0"/>
                <a:cs typeface="Times New Roman" panose="02020603050405020304" pitchFamily="18" charset="0"/>
              </a:rPr>
              <a:t>Bacherini</a:t>
            </a:r>
            <a:r>
              <a:rPr lang="en-GB" sz="2000" dirty="0">
                <a:latin typeface="Times New Roman" panose="02020603050405020304" pitchFamily="18" charset="0"/>
                <a:cs typeface="Times New Roman" panose="02020603050405020304" pitchFamily="18" charset="0"/>
              </a:rPr>
              <a:t>, A., </a:t>
            </a:r>
            <a:r>
              <a:rPr lang="en-GB" sz="2000" dirty="0" err="1">
                <a:latin typeface="Times New Roman" panose="02020603050405020304" pitchFamily="18" charset="0"/>
                <a:cs typeface="Times New Roman" panose="02020603050405020304" pitchFamily="18" charset="0"/>
              </a:rPr>
              <a:t>Beccari</a:t>
            </a:r>
            <a:r>
              <a:rPr lang="en-GB" sz="2000" dirty="0">
                <a:latin typeface="Times New Roman" panose="02020603050405020304" pitchFamily="18" charset="0"/>
                <a:cs typeface="Times New Roman" panose="02020603050405020304" pitchFamily="18" charset="0"/>
              </a:rPr>
              <a:t>, C. &amp; </a:t>
            </a:r>
            <a:r>
              <a:rPr lang="en-GB" sz="2000" dirty="0" err="1">
                <a:latin typeface="Times New Roman" panose="02020603050405020304" pitchFamily="18" charset="0"/>
                <a:cs typeface="Times New Roman" panose="02020603050405020304" pitchFamily="18" charset="0"/>
              </a:rPr>
              <a:t>Donati</a:t>
            </a:r>
            <a:r>
              <a:rPr lang="en-GB" sz="2000" dirty="0">
                <a:latin typeface="Times New Roman" panose="02020603050405020304" pitchFamily="18" charset="0"/>
                <a:cs typeface="Times New Roman" panose="02020603050405020304" pitchFamily="18" charset="0"/>
              </a:rPr>
              <a:t>, M. A. 2020. Assessing math attitude through the attitude toward mathematics inventory – Short form in introductory statistics course students. Studies in Educational Evaluation, 64.</a:t>
            </a:r>
          </a:p>
          <a:p>
            <a:pPr marL="0" indent="0" algn="just">
              <a:buNone/>
            </a:pPr>
            <a:r>
              <a:rPr lang="en-GB" sz="2000" dirty="0">
                <a:latin typeface="Times New Roman" panose="02020603050405020304" pitchFamily="18" charset="0"/>
                <a:cs typeface="Times New Roman" panose="02020603050405020304" pitchFamily="18" charset="0"/>
              </a:rPr>
              <a:t>Yavuz </a:t>
            </a:r>
            <a:r>
              <a:rPr lang="en-GB" sz="2000" dirty="0" err="1">
                <a:latin typeface="Times New Roman" panose="02020603050405020304" pitchFamily="18" charset="0"/>
                <a:cs typeface="Times New Roman" panose="02020603050405020304" pitchFamily="18" charset="0"/>
              </a:rPr>
              <a:t>Mumcu</a:t>
            </a:r>
            <a:r>
              <a:rPr lang="en-GB" sz="2000" dirty="0">
                <a:latin typeface="Times New Roman" panose="02020603050405020304" pitchFamily="18" charset="0"/>
                <a:cs typeface="Times New Roman" panose="02020603050405020304" pitchFamily="18" charset="0"/>
              </a:rPr>
              <a:t>, H. &amp; </a:t>
            </a:r>
            <a:r>
              <a:rPr lang="en-GB" sz="2000" dirty="0" err="1">
                <a:latin typeface="Times New Roman" panose="02020603050405020304" pitchFamily="18" charset="0"/>
                <a:cs typeface="Times New Roman" panose="02020603050405020304" pitchFamily="18" charset="0"/>
              </a:rPr>
              <a:t>Cansız</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Aktaş</a:t>
            </a:r>
            <a:r>
              <a:rPr lang="en-GB" sz="2000" dirty="0">
                <a:latin typeface="Times New Roman" panose="02020603050405020304" pitchFamily="18" charset="0"/>
                <a:cs typeface="Times New Roman" panose="02020603050405020304" pitchFamily="18" charset="0"/>
              </a:rPr>
              <a:t>, M. 2020. Development of an attitude-towards-using-mathematics scale for high-school students and an analysis of student attitudes. International Journal of Mathematical Education in Science and Technology, 51, 3-25.</a:t>
            </a:r>
          </a:p>
          <a:p>
            <a:pPr marL="0" indent="0" algn="just">
              <a:buNone/>
            </a:pPr>
            <a:r>
              <a:rPr lang="en-GB" sz="2000" dirty="0">
                <a:latin typeface="Times New Roman" panose="02020603050405020304" pitchFamily="18" charset="0"/>
                <a:cs typeface="Times New Roman" panose="02020603050405020304" pitchFamily="18" charset="0"/>
              </a:rPr>
              <a:t>Zakariya, Y. F., Nilsen, H. K., Bjørkestøl, K. &amp; Goodchild, S. 2020. "Impact of attitude on approaches to learning mathematics: a structural equation modelling approach". In: </a:t>
            </a:r>
            <a:r>
              <a:rPr lang="en-GB" sz="2000" dirty="0" err="1">
                <a:latin typeface="Times New Roman" panose="02020603050405020304" pitchFamily="18" charset="0"/>
                <a:cs typeface="Times New Roman" panose="02020603050405020304" pitchFamily="18" charset="0"/>
              </a:rPr>
              <a:t>Hausberger</a:t>
            </a:r>
            <a:r>
              <a:rPr lang="en-GB" sz="2000" dirty="0">
                <a:latin typeface="Times New Roman" panose="02020603050405020304" pitchFamily="18" charset="0"/>
                <a:cs typeface="Times New Roman" panose="02020603050405020304" pitchFamily="18" charset="0"/>
              </a:rPr>
              <a:t>, T., Bosch, M. &amp; </a:t>
            </a:r>
            <a:r>
              <a:rPr lang="en-GB" sz="2000" dirty="0" err="1">
                <a:latin typeface="Times New Roman" panose="02020603050405020304" pitchFamily="18" charset="0"/>
                <a:cs typeface="Times New Roman" panose="02020603050405020304" pitchFamily="18" charset="0"/>
              </a:rPr>
              <a:t>Chelloughi</a:t>
            </a:r>
            <a:r>
              <a:rPr lang="en-GB" sz="2000" dirty="0">
                <a:latin typeface="Times New Roman" panose="02020603050405020304" pitchFamily="18" charset="0"/>
                <a:cs typeface="Times New Roman" panose="02020603050405020304" pitchFamily="18" charset="0"/>
              </a:rPr>
              <a:t>, F. (eds.) Third Conference of the International Network for Didactic Research in University Mathematics. Bizerte, Tunisia: University of Carthage and </a:t>
            </a:r>
            <a:r>
              <a:rPr lang="en-GB" sz="2000" dirty="0" err="1">
                <a:latin typeface="Times New Roman" panose="02020603050405020304" pitchFamily="18" charset="0"/>
                <a:cs typeface="Times New Roman" panose="02020603050405020304" pitchFamily="18" charset="0"/>
              </a:rPr>
              <a:t>INDRUM</a:t>
            </a:r>
            <a:r>
              <a:rPr lang="en-GB" sz="2000" dirty="0">
                <a:latin typeface="Times New Roman" panose="02020603050405020304" pitchFamily="18" charset="0"/>
                <a:cs typeface="Times New Roman" panose="02020603050405020304" pitchFamily="18" charset="0"/>
              </a:rPr>
              <a:t>.</a:t>
            </a:r>
          </a:p>
          <a:p>
            <a:pPr algn="just"/>
            <a:endParaRPr lang="en-GB" sz="2000" dirty="0">
              <a:latin typeface="Times New Roman" panose="02020603050405020304" pitchFamily="18" charset="0"/>
              <a:cs typeface="Times New Roman" panose="02020603050405020304" pitchFamily="18" charset="0"/>
            </a:endParaRPr>
          </a:p>
          <a:p>
            <a:pPr marL="0" indent="0" algn="just">
              <a:buNone/>
            </a:pPr>
            <a:endParaRPr lang="en-GB" sz="2000" dirty="0">
              <a:latin typeface="Times New Roman" panose="02020603050405020304" pitchFamily="18" charset="0"/>
              <a:cs typeface="Times New Roman" panose="02020603050405020304" pitchFamily="18" charset="0"/>
            </a:endParaRPr>
          </a:p>
        </p:txBody>
      </p:sp>
      <p:sp>
        <p:nvSpPr>
          <p:cNvPr id="5" name="Footer Placeholder 4">
            <a:extLst>
              <a:ext uri="{FF2B5EF4-FFF2-40B4-BE49-F238E27FC236}">
                <a16:creationId xmlns:a16="http://schemas.microsoft.com/office/drawing/2014/main" id="{7EB467C4-F85B-4F99-9EF4-8496B6610183}"/>
              </a:ext>
            </a:extLst>
          </p:cNvPr>
          <p:cNvSpPr>
            <a:spLocks noGrp="1"/>
          </p:cNvSpPr>
          <p:nvPr>
            <p:ph type="ftr" sz="quarter" idx="11"/>
          </p:nvPr>
        </p:nvSpPr>
        <p:spPr>
          <a:xfrm>
            <a:off x="4038600" y="6295881"/>
            <a:ext cx="4735286" cy="365125"/>
          </a:xfrm>
        </p:spPr>
        <p:txBody>
          <a:bodyPr/>
          <a:lstStyle/>
          <a:p>
            <a:r>
              <a:rPr lang="en-GB" dirty="0">
                <a:solidFill>
                  <a:srgbClr val="C00000"/>
                </a:solidFill>
                <a:latin typeface="Times New Roman" panose="02020603050405020304" pitchFamily="18" charset="0"/>
                <a:cs typeface="Times New Roman" panose="02020603050405020304" pitchFamily="18" charset="0"/>
              </a:rPr>
              <a:t>Y. F.  Zakariya, </a:t>
            </a:r>
            <a:r>
              <a:rPr lang="en-GB" dirty="0" err="1">
                <a:solidFill>
                  <a:srgbClr val="C00000"/>
                </a:solidFill>
                <a:latin typeface="Times New Roman" panose="02020603050405020304" pitchFamily="18" charset="0"/>
                <a:cs typeface="Times New Roman" panose="02020603050405020304" pitchFamily="18" charset="0"/>
              </a:rPr>
              <a:t>SEFI</a:t>
            </a:r>
            <a:r>
              <a:rPr lang="en-GB" dirty="0">
                <a:solidFill>
                  <a:srgbClr val="C00000"/>
                </a:solidFill>
                <a:latin typeface="Times New Roman" panose="02020603050405020304" pitchFamily="18" charset="0"/>
                <a:cs typeface="Times New Roman" panose="02020603050405020304" pitchFamily="18" charset="0"/>
              </a:rPr>
              <a:t> conference at </a:t>
            </a:r>
            <a:r>
              <a:rPr lang="en-GB" dirty="0" err="1">
                <a:solidFill>
                  <a:srgbClr val="C00000"/>
                </a:solidFill>
                <a:latin typeface="Times New Roman" panose="02020603050405020304" pitchFamily="18" charset="0"/>
                <a:cs typeface="Times New Roman" panose="02020603050405020304" pitchFamily="18" charset="0"/>
              </a:rPr>
              <a:t>UiA</a:t>
            </a:r>
            <a:r>
              <a:rPr lang="en-GB" dirty="0">
                <a:solidFill>
                  <a:srgbClr val="C00000"/>
                </a:solidFill>
                <a:latin typeface="Times New Roman" panose="02020603050405020304" pitchFamily="18" charset="0"/>
                <a:cs typeface="Times New Roman" panose="02020603050405020304" pitchFamily="18" charset="0"/>
              </a:rPr>
              <a:t> (June. 17, 2021)</a:t>
            </a:r>
          </a:p>
        </p:txBody>
      </p:sp>
      <p:sp>
        <p:nvSpPr>
          <p:cNvPr id="7" name="Slide Number Placeholder 6">
            <a:extLst>
              <a:ext uri="{FF2B5EF4-FFF2-40B4-BE49-F238E27FC236}">
                <a16:creationId xmlns:a16="http://schemas.microsoft.com/office/drawing/2014/main" id="{38B69DE4-8F21-43C1-903F-251F664702F1}"/>
              </a:ext>
            </a:extLst>
          </p:cNvPr>
          <p:cNvSpPr>
            <a:spLocks noGrp="1"/>
          </p:cNvSpPr>
          <p:nvPr>
            <p:ph type="sldNum" sz="quarter" idx="12"/>
          </p:nvPr>
        </p:nvSpPr>
        <p:spPr>
          <a:xfrm>
            <a:off x="8610600" y="6295881"/>
            <a:ext cx="2743200" cy="365125"/>
          </a:xfrm>
        </p:spPr>
        <p:txBody>
          <a:bodyPr/>
          <a:lstStyle/>
          <a:p>
            <a:fld id="{B7AAFC9F-027D-41C8-AF77-B08C40DBF044}" type="slidenum">
              <a:rPr lang="en-GB" smtClean="0">
                <a:solidFill>
                  <a:srgbClr val="C00000"/>
                </a:solidFill>
                <a:latin typeface="Times New Roman" panose="02020603050405020304" pitchFamily="18" charset="0"/>
                <a:cs typeface="Times New Roman" panose="02020603050405020304" pitchFamily="18" charset="0"/>
              </a:rPr>
              <a:t>21</a:t>
            </a:fld>
            <a:endParaRPr lang="en-GB"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8456046"/>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6" name="Rectangle 38">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41" name="Group 40">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9676747" y="0"/>
            <a:ext cx="2514948" cy="2174333"/>
            <a:chOff x="-305" y="-4155"/>
            <a:chExt cx="2514948" cy="2174333"/>
          </a:xfrm>
        </p:grpSpPr>
        <p:sp>
          <p:nvSpPr>
            <p:cNvPr id="42" name="Freeform: Shape 41">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Freeform: Shape 42">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4" name="Freeform: Shape 43">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5" name="Freeform: Shape 44">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pic>
        <p:nvPicPr>
          <p:cNvPr id="11" name="Content Placeholder 10" descr="A picture containing light, drawing&#10;&#10;Description automatically generated">
            <a:extLst>
              <a:ext uri="{FF2B5EF4-FFF2-40B4-BE49-F238E27FC236}">
                <a16:creationId xmlns:a16="http://schemas.microsoft.com/office/drawing/2014/main" id="{B2DA6381-27D8-454E-A32C-D4CCEF32566C}"/>
              </a:ext>
            </a:extLst>
          </p:cNvPr>
          <p:cNvPicPr>
            <a:picLocks noGrp="1" noChangeAspect="1"/>
          </p:cNvPicPr>
          <p:nvPr>
            <p:ph idx="1"/>
          </p:nvPr>
        </p:nvPicPr>
        <p:blipFill>
          <a:blip r:embed="rId2"/>
          <a:stretch>
            <a:fillRect/>
          </a:stretch>
        </p:blipFill>
        <p:spPr>
          <a:xfrm>
            <a:off x="142854" y="2079546"/>
            <a:ext cx="11525864" cy="2419793"/>
          </a:xfrm>
          <a:prstGeom prst="rect">
            <a:avLst/>
          </a:prstGeom>
        </p:spPr>
      </p:pic>
      <p:grpSp>
        <p:nvGrpSpPr>
          <p:cNvPr id="47" name="Group 46">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305" y="4322879"/>
            <a:ext cx="3378428" cy="2535121"/>
            <a:chOff x="-305" y="-1"/>
            <a:chExt cx="3832880" cy="2876136"/>
          </a:xfrm>
        </p:grpSpPr>
        <p:sp>
          <p:nvSpPr>
            <p:cNvPr id="48" name="Freeform: Shape 47">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9" name="Freeform: Shape 48">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0" name="Freeform: Shape 49">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 name="Freeform: Shape 50">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5" name="Footer Placeholder 4">
            <a:extLst>
              <a:ext uri="{FF2B5EF4-FFF2-40B4-BE49-F238E27FC236}">
                <a16:creationId xmlns:a16="http://schemas.microsoft.com/office/drawing/2014/main" id="{5911CBDE-B340-4E14-BC11-F12B674F71E4}"/>
              </a:ext>
            </a:extLst>
          </p:cNvPr>
          <p:cNvSpPr>
            <a:spLocks noGrp="1"/>
          </p:cNvSpPr>
          <p:nvPr>
            <p:ph type="ftr" sz="quarter" idx="11"/>
          </p:nvPr>
        </p:nvSpPr>
        <p:spPr>
          <a:xfrm>
            <a:off x="4038599" y="6356350"/>
            <a:ext cx="4571696" cy="365125"/>
          </a:xfrm>
        </p:spPr>
        <p:txBody>
          <a:bodyPr vert="horz" lIns="91440" tIns="45720" rIns="91440" bIns="45720" rtlCol="0" anchor="ctr">
            <a:normAutofit fontScale="92500"/>
          </a:bodyPr>
          <a:lstStyle/>
          <a:p>
            <a:r>
              <a:rPr lang="en-GB" dirty="0">
                <a:solidFill>
                  <a:srgbClr val="C00000"/>
                </a:solidFill>
                <a:latin typeface="Times New Roman" panose="02020603050405020304" pitchFamily="18" charset="0"/>
                <a:cs typeface="Times New Roman" panose="02020603050405020304" pitchFamily="18" charset="0"/>
              </a:rPr>
              <a:t>Y. F.  Zakariya, public </a:t>
            </a:r>
            <a:r>
              <a:rPr lang="en-GB" dirty="0" err="1">
                <a:solidFill>
                  <a:srgbClr val="C00000"/>
                </a:solidFill>
                <a:latin typeface="Times New Roman" panose="02020603050405020304" pitchFamily="18" charset="0"/>
                <a:cs typeface="Times New Roman" panose="02020603050405020304" pitchFamily="18" charset="0"/>
              </a:rPr>
              <a:t>defense</a:t>
            </a:r>
            <a:r>
              <a:rPr lang="en-GB" dirty="0">
                <a:solidFill>
                  <a:srgbClr val="C00000"/>
                </a:solidFill>
                <a:latin typeface="Times New Roman" panose="02020603050405020304" pitchFamily="18" charset="0"/>
                <a:cs typeface="Times New Roman" panose="02020603050405020304" pitchFamily="18" charset="0"/>
              </a:rPr>
              <a:t> of PhD dissertation at </a:t>
            </a:r>
            <a:r>
              <a:rPr lang="en-GB" dirty="0" err="1">
                <a:solidFill>
                  <a:srgbClr val="C00000"/>
                </a:solidFill>
                <a:latin typeface="Times New Roman" panose="02020603050405020304" pitchFamily="18" charset="0"/>
                <a:cs typeface="Times New Roman" panose="02020603050405020304" pitchFamily="18" charset="0"/>
              </a:rPr>
              <a:t>UiA</a:t>
            </a:r>
            <a:r>
              <a:rPr lang="en-GB" dirty="0">
                <a:solidFill>
                  <a:srgbClr val="C00000"/>
                </a:solidFill>
                <a:latin typeface="Times New Roman" panose="02020603050405020304" pitchFamily="18" charset="0"/>
                <a:cs typeface="Times New Roman" panose="02020603050405020304" pitchFamily="18" charset="0"/>
              </a:rPr>
              <a:t> (April 30, 2021)</a:t>
            </a:r>
          </a:p>
        </p:txBody>
      </p:sp>
      <p:sp>
        <p:nvSpPr>
          <p:cNvPr id="8" name="Slide Number Placeholder 7">
            <a:extLst>
              <a:ext uri="{FF2B5EF4-FFF2-40B4-BE49-F238E27FC236}">
                <a16:creationId xmlns:a16="http://schemas.microsoft.com/office/drawing/2014/main" id="{D7C13628-1E8B-4A1B-8A2D-437FE6363AF3}"/>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7AAFC9F-027D-41C8-AF77-B08C40DBF044}" type="slidenum">
              <a:rPr kumimoji="0" lang="en-US" sz="1200" b="0" i="0" u="none" strike="noStrike" kern="1200" cap="none" spc="0" normalizeH="0" baseline="0" noProof="0" smtClean="0">
                <a:ln>
                  <a:noFill/>
                </a:ln>
                <a:solidFill>
                  <a:srgbClr val="C00000"/>
                </a:solidFill>
                <a:effectLst/>
                <a:uLnTx/>
                <a:uFillTx/>
                <a:latin typeface="Times New Roman" panose="02020603050405020304" pitchFamily="18" charset="0"/>
                <a:ea typeface="+mn-ea"/>
                <a:cs typeface="Times New Roman" panose="02020603050405020304" pitchFamily="18" charset="0"/>
              </a:rPr>
              <a:pPr marL="0" marR="0" lvl="0" indent="0" algn="r" defTabSz="914400" rtl="0" eaLnBrk="1" fontAlgn="auto" latinLnBrk="0" hangingPunct="1">
                <a:lnSpc>
                  <a:spcPct val="100000"/>
                </a:lnSpc>
                <a:spcBef>
                  <a:spcPts val="0"/>
                </a:spcBef>
                <a:spcAft>
                  <a:spcPts val="600"/>
                </a:spcAft>
                <a:buClrTx/>
                <a:buSzTx/>
                <a:buFontTx/>
                <a:buNone/>
                <a:tabLst/>
                <a:defRPr/>
              </a:pPr>
              <a:t>22</a:t>
            </a:fld>
            <a:endParaRPr kumimoji="0" lang="en-US" sz="1200" b="0" i="0" u="none"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endParaRPr>
          </a:p>
        </p:txBody>
      </p:sp>
      <p:pic>
        <p:nvPicPr>
          <p:cNvPr id="4" name="Picture 3" descr="A picture containing drawing&#10;&#10;Description automatically generated">
            <a:extLst>
              <a:ext uri="{FF2B5EF4-FFF2-40B4-BE49-F238E27FC236}">
                <a16:creationId xmlns:a16="http://schemas.microsoft.com/office/drawing/2014/main" id="{3CEB1A14-D268-4B6B-B4DA-4D75988B3D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981" y="5790301"/>
            <a:ext cx="1915219" cy="867888"/>
          </a:xfrm>
          <a:prstGeom prst="rect">
            <a:avLst/>
          </a:prstGeom>
        </p:spPr>
      </p:pic>
    </p:spTree>
    <p:extLst>
      <p:ext uri="{BB962C8B-B14F-4D97-AF65-F5344CB8AC3E}">
        <p14:creationId xmlns:p14="http://schemas.microsoft.com/office/powerpoint/2010/main" val="1438883638"/>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F2A1E-4BD1-4D3D-906F-863A6B5B2364}"/>
              </a:ext>
            </a:extLst>
          </p:cNvPr>
          <p:cNvSpPr>
            <a:spLocks noGrp="1"/>
          </p:cNvSpPr>
          <p:nvPr>
            <p:ph type="title"/>
          </p:nvPr>
        </p:nvSpPr>
        <p:spPr>
          <a:xfrm>
            <a:off x="838200" y="107923"/>
            <a:ext cx="10515600" cy="714878"/>
          </a:xfrm>
        </p:spPr>
        <p:txBody>
          <a:bodyPr>
            <a:normAutofit/>
          </a:bodyPr>
          <a:lstStyle/>
          <a:p>
            <a:r>
              <a:rPr lang="en-GB" sz="2800" dirty="0">
                <a:solidFill>
                  <a:srgbClr val="C00000"/>
                </a:solidFill>
                <a:latin typeface="Times New Roman" panose="02020603050405020304" pitchFamily="18" charset="0"/>
                <a:cs typeface="Times New Roman" panose="02020603050405020304" pitchFamily="18" charset="0"/>
              </a:rPr>
              <a:t>Outline</a:t>
            </a:r>
          </a:p>
        </p:txBody>
      </p:sp>
      <p:pic>
        <p:nvPicPr>
          <p:cNvPr id="4" name="Picture 3" descr="A picture containing drawing&#10;&#10;Description automatically generated">
            <a:extLst>
              <a:ext uri="{FF2B5EF4-FFF2-40B4-BE49-F238E27FC236}">
                <a16:creationId xmlns:a16="http://schemas.microsoft.com/office/drawing/2014/main" id="{3CEB1A14-D268-4B6B-B4DA-4D75988B3D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9981" y="5790301"/>
            <a:ext cx="1915219" cy="867888"/>
          </a:xfrm>
          <a:prstGeom prst="rect">
            <a:avLst/>
          </a:prstGeom>
        </p:spPr>
      </p:pic>
      <p:sp>
        <p:nvSpPr>
          <p:cNvPr id="10" name="Content Placeholder 9">
            <a:extLst>
              <a:ext uri="{FF2B5EF4-FFF2-40B4-BE49-F238E27FC236}">
                <a16:creationId xmlns:a16="http://schemas.microsoft.com/office/drawing/2014/main" id="{26ADE013-5111-4C96-A225-2F6597085804}"/>
              </a:ext>
            </a:extLst>
          </p:cNvPr>
          <p:cNvSpPr>
            <a:spLocks noGrp="1"/>
          </p:cNvSpPr>
          <p:nvPr>
            <p:ph idx="1"/>
          </p:nvPr>
        </p:nvSpPr>
        <p:spPr>
          <a:xfrm>
            <a:off x="838200" y="822801"/>
            <a:ext cx="5769428" cy="5264495"/>
          </a:xfrm>
        </p:spPr>
        <p:txBody>
          <a:bodyPr>
            <a:normAutofit fontScale="92500" lnSpcReduction="10000"/>
          </a:bodyPr>
          <a:lstStyle/>
          <a:p>
            <a:pPr marL="0" indent="0" algn="just">
              <a:buNone/>
            </a:pPr>
            <a:r>
              <a:rPr lang="en-GB" dirty="0">
                <a:solidFill>
                  <a:srgbClr val="0070C0"/>
                </a:solidFill>
                <a:latin typeface="Times New Roman" panose="02020603050405020304" pitchFamily="18" charset="0"/>
                <a:cs typeface="Times New Roman" panose="02020603050405020304" pitchFamily="18" charset="0"/>
              </a:rPr>
              <a:t>Research Background</a:t>
            </a:r>
          </a:p>
          <a:p>
            <a:pPr marL="719138" indent="-360363" algn="just">
              <a:buFont typeface="Wingdings" panose="05000000000000000000" pitchFamily="2" charset="2"/>
              <a:buChar char="§"/>
            </a:pPr>
            <a:r>
              <a:rPr lang="en-GB" dirty="0">
                <a:latin typeface="Times New Roman" panose="02020603050405020304" pitchFamily="18" charset="0"/>
                <a:cs typeface="Times New Roman" panose="02020603050405020304" pitchFamily="18" charset="0"/>
              </a:rPr>
              <a:t>Conceptualisation of attitude towards mathematics</a:t>
            </a:r>
          </a:p>
          <a:p>
            <a:pPr marL="719138" indent="-360363" algn="just">
              <a:buFont typeface="Wingdings" panose="05000000000000000000" pitchFamily="2" charset="2"/>
              <a:buChar char="§"/>
            </a:pPr>
            <a:r>
              <a:rPr lang="en-GB" dirty="0">
                <a:latin typeface="Times New Roman" panose="02020603050405020304" pitchFamily="18" charset="0"/>
                <a:cs typeface="Times New Roman" panose="02020603050405020304" pitchFamily="18" charset="0"/>
              </a:rPr>
              <a:t>Importance of attitude towards mathematics</a:t>
            </a:r>
          </a:p>
          <a:p>
            <a:pPr marL="719138" indent="-360363" algn="just">
              <a:buFont typeface="Wingdings" panose="05000000000000000000" pitchFamily="2" charset="2"/>
              <a:buChar char="§"/>
            </a:pPr>
            <a:r>
              <a:rPr lang="en-GB" dirty="0">
                <a:latin typeface="Times New Roman" panose="02020603050405020304" pitchFamily="18" charset="0"/>
                <a:cs typeface="Times New Roman" panose="02020603050405020304" pitchFamily="18" charset="0"/>
              </a:rPr>
              <a:t>Statement of the problem/Purpose of the study</a:t>
            </a:r>
          </a:p>
          <a:p>
            <a:pPr marL="719138" indent="-360363" algn="just">
              <a:buFont typeface="Wingdings" panose="05000000000000000000" pitchFamily="2" charset="2"/>
              <a:buChar char="§"/>
            </a:pPr>
            <a:r>
              <a:rPr lang="en-GB" dirty="0">
                <a:latin typeface="Times New Roman" panose="02020603050405020304" pitchFamily="18" charset="0"/>
                <a:cs typeface="Times New Roman" panose="02020603050405020304" pitchFamily="18" charset="0"/>
              </a:rPr>
              <a:t>Research questions</a:t>
            </a:r>
          </a:p>
          <a:p>
            <a:pPr marL="0" indent="0" algn="just">
              <a:buNone/>
            </a:pPr>
            <a:r>
              <a:rPr lang="en-GB" dirty="0">
                <a:solidFill>
                  <a:srgbClr val="0070C0"/>
                </a:solidFill>
                <a:latin typeface="Times New Roman" panose="02020603050405020304" pitchFamily="18" charset="0"/>
                <a:cs typeface="Times New Roman" panose="02020603050405020304" pitchFamily="18" charset="0"/>
              </a:rPr>
              <a:t>Research Methods</a:t>
            </a:r>
          </a:p>
          <a:p>
            <a:pPr marL="719138" indent="-360363" algn="just">
              <a:buFont typeface="Wingdings" panose="05000000000000000000" pitchFamily="2" charset="2"/>
              <a:buChar char="§"/>
            </a:pPr>
            <a:r>
              <a:rPr lang="en-GB" dirty="0">
                <a:latin typeface="Times New Roman" panose="02020603050405020304" pitchFamily="18" charset="0"/>
                <a:cs typeface="Times New Roman" panose="02020603050405020304" pitchFamily="18" charset="0"/>
              </a:rPr>
              <a:t>Participants and measure</a:t>
            </a:r>
          </a:p>
          <a:p>
            <a:pPr marL="719138" indent="-360363" algn="just">
              <a:buFont typeface="Wingdings" panose="05000000000000000000" pitchFamily="2" charset="2"/>
              <a:buChar char="§"/>
            </a:pPr>
            <a:r>
              <a:rPr lang="en-GB" dirty="0">
                <a:latin typeface="Times New Roman" panose="02020603050405020304" pitchFamily="18" charset="0"/>
                <a:cs typeface="Times New Roman" panose="02020603050405020304" pitchFamily="18" charset="0"/>
              </a:rPr>
              <a:t>Data collection</a:t>
            </a:r>
          </a:p>
          <a:p>
            <a:pPr marL="719138" indent="-360363" algn="just">
              <a:buFont typeface="Wingdings" panose="05000000000000000000" pitchFamily="2" charset="2"/>
              <a:buChar char="§"/>
            </a:pPr>
            <a:r>
              <a:rPr lang="en-GB" dirty="0">
                <a:latin typeface="Times New Roman" panose="02020603050405020304" pitchFamily="18" charset="0"/>
                <a:cs typeface="Times New Roman" panose="02020603050405020304" pitchFamily="18" charset="0"/>
              </a:rPr>
              <a:t>Data analysis</a:t>
            </a:r>
          </a:p>
        </p:txBody>
      </p:sp>
      <p:sp>
        <p:nvSpPr>
          <p:cNvPr id="5" name="Footer Placeholder 4">
            <a:extLst>
              <a:ext uri="{FF2B5EF4-FFF2-40B4-BE49-F238E27FC236}">
                <a16:creationId xmlns:a16="http://schemas.microsoft.com/office/drawing/2014/main" id="{8A29D82B-A50E-4CBF-B680-313842EA28E3}"/>
              </a:ext>
            </a:extLst>
          </p:cNvPr>
          <p:cNvSpPr>
            <a:spLocks noGrp="1"/>
          </p:cNvSpPr>
          <p:nvPr>
            <p:ph type="ftr" sz="quarter" idx="11"/>
          </p:nvPr>
        </p:nvSpPr>
        <p:spPr>
          <a:xfrm>
            <a:off x="4038599" y="6356351"/>
            <a:ext cx="4767943" cy="283936"/>
          </a:xfrm>
        </p:spPr>
        <p:txBody>
          <a:bodyPr/>
          <a:lstStyle/>
          <a:p>
            <a:r>
              <a:rPr lang="en-GB" dirty="0">
                <a:solidFill>
                  <a:srgbClr val="C00000"/>
                </a:solidFill>
                <a:latin typeface="Times New Roman" panose="02020603050405020304" pitchFamily="18" charset="0"/>
                <a:cs typeface="Times New Roman" panose="02020603050405020304" pitchFamily="18" charset="0"/>
              </a:rPr>
              <a:t>Y. F.  Zakariya, </a:t>
            </a:r>
            <a:r>
              <a:rPr lang="en-GB" dirty="0" err="1">
                <a:solidFill>
                  <a:srgbClr val="C00000"/>
                </a:solidFill>
                <a:latin typeface="Times New Roman" panose="02020603050405020304" pitchFamily="18" charset="0"/>
                <a:cs typeface="Times New Roman" panose="02020603050405020304" pitchFamily="18" charset="0"/>
              </a:rPr>
              <a:t>SEFI</a:t>
            </a:r>
            <a:r>
              <a:rPr lang="en-GB" dirty="0">
                <a:solidFill>
                  <a:srgbClr val="C00000"/>
                </a:solidFill>
                <a:latin typeface="Times New Roman" panose="02020603050405020304" pitchFamily="18" charset="0"/>
                <a:cs typeface="Times New Roman" panose="02020603050405020304" pitchFamily="18" charset="0"/>
              </a:rPr>
              <a:t> conference at </a:t>
            </a:r>
            <a:r>
              <a:rPr lang="en-GB" dirty="0" err="1">
                <a:solidFill>
                  <a:srgbClr val="C00000"/>
                </a:solidFill>
                <a:latin typeface="Times New Roman" panose="02020603050405020304" pitchFamily="18" charset="0"/>
                <a:cs typeface="Times New Roman" panose="02020603050405020304" pitchFamily="18" charset="0"/>
              </a:rPr>
              <a:t>UiA</a:t>
            </a:r>
            <a:r>
              <a:rPr lang="en-GB" dirty="0">
                <a:solidFill>
                  <a:srgbClr val="C00000"/>
                </a:solidFill>
                <a:latin typeface="Times New Roman" panose="02020603050405020304" pitchFamily="18" charset="0"/>
                <a:cs typeface="Times New Roman" panose="02020603050405020304" pitchFamily="18" charset="0"/>
              </a:rPr>
              <a:t> (June. 17, 2021)</a:t>
            </a:r>
          </a:p>
        </p:txBody>
      </p:sp>
      <p:sp>
        <p:nvSpPr>
          <p:cNvPr id="7" name="Slide Number Placeholder 6">
            <a:extLst>
              <a:ext uri="{FF2B5EF4-FFF2-40B4-BE49-F238E27FC236}">
                <a16:creationId xmlns:a16="http://schemas.microsoft.com/office/drawing/2014/main" id="{BAB75245-6AF8-4DA8-91BE-9265FAD4A5AC}"/>
              </a:ext>
            </a:extLst>
          </p:cNvPr>
          <p:cNvSpPr>
            <a:spLocks noGrp="1"/>
          </p:cNvSpPr>
          <p:nvPr>
            <p:ph type="sldNum" sz="quarter" idx="12"/>
          </p:nvPr>
        </p:nvSpPr>
        <p:spPr/>
        <p:txBody>
          <a:bodyPr/>
          <a:lstStyle/>
          <a:p>
            <a:fld id="{B7AAFC9F-027D-41C8-AF77-B08C40DBF044}" type="slidenum">
              <a:rPr lang="en-GB" smtClean="0">
                <a:solidFill>
                  <a:srgbClr val="C00000"/>
                </a:solidFill>
                <a:latin typeface="Times New Roman" panose="02020603050405020304" pitchFamily="18" charset="0"/>
                <a:cs typeface="Times New Roman" panose="02020603050405020304" pitchFamily="18" charset="0"/>
              </a:rPr>
              <a:t>3</a:t>
            </a:fld>
            <a:endParaRPr lang="en-GB" dirty="0">
              <a:solidFill>
                <a:srgbClr val="C00000"/>
              </a:solidFill>
              <a:latin typeface="Times New Roman" panose="02020603050405020304" pitchFamily="18" charset="0"/>
              <a:cs typeface="Times New Roman" panose="02020603050405020304" pitchFamily="18" charset="0"/>
            </a:endParaRPr>
          </a:p>
        </p:txBody>
      </p:sp>
      <p:sp>
        <p:nvSpPr>
          <p:cNvPr id="8" name="Content Placeholder 9">
            <a:extLst>
              <a:ext uri="{FF2B5EF4-FFF2-40B4-BE49-F238E27FC236}">
                <a16:creationId xmlns:a16="http://schemas.microsoft.com/office/drawing/2014/main" id="{B0DDAFA7-709F-4C13-8A4B-45F6655B7EA6}"/>
              </a:ext>
            </a:extLst>
          </p:cNvPr>
          <p:cNvSpPr txBox="1">
            <a:spLocks/>
          </p:cNvSpPr>
          <p:nvPr/>
        </p:nvSpPr>
        <p:spPr>
          <a:xfrm>
            <a:off x="6607628" y="759203"/>
            <a:ext cx="5181601" cy="532809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n-GB" sz="2400" dirty="0">
                <a:solidFill>
                  <a:srgbClr val="0070C0"/>
                </a:solidFill>
                <a:latin typeface="Times New Roman" panose="02020603050405020304" pitchFamily="18" charset="0"/>
                <a:cs typeface="Times New Roman" panose="02020603050405020304" pitchFamily="18" charset="0"/>
              </a:rPr>
              <a:t>Results and Discussion</a:t>
            </a:r>
          </a:p>
          <a:p>
            <a:pPr marL="719138" indent="-360363" algn="just">
              <a:buFont typeface="Wingdings" panose="05000000000000000000" pitchFamily="2" charset="2"/>
              <a:buChar char="§"/>
            </a:pPr>
            <a:r>
              <a:rPr lang="en-GB" sz="2400" dirty="0">
                <a:latin typeface="Times New Roman" panose="02020603050405020304" pitchFamily="18" charset="0"/>
                <a:cs typeface="Times New Roman" panose="02020603050405020304" pitchFamily="18" charset="0"/>
              </a:rPr>
              <a:t>Research question one</a:t>
            </a:r>
          </a:p>
          <a:p>
            <a:pPr marL="719138" indent="-360363" algn="just">
              <a:buFont typeface="Wingdings" panose="05000000000000000000" pitchFamily="2" charset="2"/>
              <a:buChar char="§"/>
            </a:pPr>
            <a:r>
              <a:rPr lang="en-GB" sz="2400" dirty="0">
                <a:latin typeface="Times New Roman" panose="02020603050405020304" pitchFamily="18" charset="0"/>
                <a:cs typeface="Times New Roman" panose="02020603050405020304" pitchFamily="18" charset="0"/>
              </a:rPr>
              <a:t>The research question two and three</a:t>
            </a:r>
          </a:p>
          <a:p>
            <a:pPr marL="0" indent="0" algn="just">
              <a:buNone/>
            </a:pPr>
            <a:r>
              <a:rPr lang="en-GB" sz="2400" dirty="0">
                <a:solidFill>
                  <a:srgbClr val="0070C0"/>
                </a:solidFill>
                <a:latin typeface="Times New Roman" panose="02020603050405020304" pitchFamily="18" charset="0"/>
                <a:cs typeface="Times New Roman" panose="02020603050405020304" pitchFamily="18" charset="0"/>
              </a:rPr>
              <a:t>Conclusion</a:t>
            </a:r>
          </a:p>
          <a:p>
            <a:pPr marL="0" indent="0" algn="just">
              <a:buNone/>
            </a:pPr>
            <a:r>
              <a:rPr lang="en-GB" sz="2400" dirty="0">
                <a:solidFill>
                  <a:srgbClr val="0070C0"/>
                </a:solidFill>
                <a:latin typeface="Times New Roman" panose="02020603050405020304" pitchFamily="18" charset="0"/>
                <a:cs typeface="Times New Roman" panose="02020603050405020304" pitchFamily="18" charset="0"/>
              </a:rPr>
              <a:t>References</a:t>
            </a:r>
          </a:p>
          <a:p>
            <a:pPr marL="0" indent="0" algn="just">
              <a:buNone/>
            </a:pPr>
            <a:endParaRPr lang="en-GB" sz="24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6880636"/>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6" name="Rectangle 38">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41" name="Group 40">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9676747" y="0"/>
            <a:ext cx="2514948" cy="2174333"/>
            <a:chOff x="-305" y="-4155"/>
            <a:chExt cx="2514948" cy="2174333"/>
          </a:xfrm>
        </p:grpSpPr>
        <p:sp>
          <p:nvSpPr>
            <p:cNvPr id="42" name="Freeform: Shape 41">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Freeform: Shape 42">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4" name="Freeform: Shape 43">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5" name="Freeform: Shape 44">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47" name="Group 46">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305" y="4322879"/>
            <a:ext cx="3378428" cy="2535121"/>
            <a:chOff x="-305" y="-1"/>
            <a:chExt cx="3832880" cy="2876136"/>
          </a:xfrm>
        </p:grpSpPr>
        <p:sp>
          <p:nvSpPr>
            <p:cNvPr id="48" name="Freeform: Shape 47">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9" name="Freeform: Shape 48">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0" name="Freeform: Shape 49">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 name="Freeform: Shape 50">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5" name="Footer Placeholder 4">
            <a:extLst>
              <a:ext uri="{FF2B5EF4-FFF2-40B4-BE49-F238E27FC236}">
                <a16:creationId xmlns:a16="http://schemas.microsoft.com/office/drawing/2014/main" id="{5911CBDE-B340-4E14-BC11-F12B674F71E4}"/>
              </a:ext>
            </a:extLst>
          </p:cNvPr>
          <p:cNvSpPr>
            <a:spLocks noGrp="1"/>
          </p:cNvSpPr>
          <p:nvPr>
            <p:ph type="ftr" sz="quarter" idx="11"/>
          </p:nvPr>
        </p:nvSpPr>
        <p:spPr>
          <a:xfrm>
            <a:off x="4038599" y="6356350"/>
            <a:ext cx="4397830" cy="365125"/>
          </a:xfrm>
        </p:spPr>
        <p:txBody>
          <a:bodyPr vert="horz" lIns="91440" tIns="45720" rIns="91440" bIns="45720" rtlCol="0" anchor="ctr">
            <a:normAutofit/>
          </a:bodyPr>
          <a:lstStyle/>
          <a:p>
            <a:r>
              <a:rPr lang="en-GB" dirty="0">
                <a:solidFill>
                  <a:srgbClr val="C00000"/>
                </a:solidFill>
                <a:latin typeface="Times New Roman" panose="02020603050405020304" pitchFamily="18" charset="0"/>
                <a:cs typeface="Times New Roman" panose="02020603050405020304" pitchFamily="18" charset="0"/>
              </a:rPr>
              <a:t>Y. F.  Zakariya, </a:t>
            </a:r>
            <a:r>
              <a:rPr lang="en-GB" dirty="0" err="1">
                <a:solidFill>
                  <a:srgbClr val="C00000"/>
                </a:solidFill>
                <a:latin typeface="Times New Roman" panose="02020603050405020304" pitchFamily="18" charset="0"/>
                <a:cs typeface="Times New Roman" panose="02020603050405020304" pitchFamily="18" charset="0"/>
              </a:rPr>
              <a:t>SEFI</a:t>
            </a:r>
            <a:r>
              <a:rPr lang="en-GB" dirty="0">
                <a:solidFill>
                  <a:srgbClr val="C00000"/>
                </a:solidFill>
                <a:latin typeface="Times New Roman" panose="02020603050405020304" pitchFamily="18" charset="0"/>
                <a:cs typeface="Times New Roman" panose="02020603050405020304" pitchFamily="18" charset="0"/>
              </a:rPr>
              <a:t> conference at </a:t>
            </a:r>
            <a:r>
              <a:rPr lang="en-GB" dirty="0" err="1">
                <a:solidFill>
                  <a:srgbClr val="C00000"/>
                </a:solidFill>
                <a:latin typeface="Times New Roman" panose="02020603050405020304" pitchFamily="18" charset="0"/>
                <a:cs typeface="Times New Roman" panose="02020603050405020304" pitchFamily="18" charset="0"/>
              </a:rPr>
              <a:t>UiA</a:t>
            </a:r>
            <a:r>
              <a:rPr lang="en-GB" dirty="0">
                <a:solidFill>
                  <a:srgbClr val="C00000"/>
                </a:solidFill>
                <a:latin typeface="Times New Roman" panose="02020603050405020304" pitchFamily="18" charset="0"/>
                <a:cs typeface="Times New Roman" panose="02020603050405020304" pitchFamily="18" charset="0"/>
              </a:rPr>
              <a:t> (June. 17, 2021)</a:t>
            </a:r>
          </a:p>
        </p:txBody>
      </p:sp>
      <p:sp>
        <p:nvSpPr>
          <p:cNvPr id="8" name="Slide Number Placeholder 7">
            <a:extLst>
              <a:ext uri="{FF2B5EF4-FFF2-40B4-BE49-F238E27FC236}">
                <a16:creationId xmlns:a16="http://schemas.microsoft.com/office/drawing/2014/main" id="{D7C13628-1E8B-4A1B-8A2D-437FE6363AF3}"/>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7AAFC9F-027D-41C8-AF77-B08C40DBF044}" type="slidenum">
              <a:rPr kumimoji="0" lang="en-US" sz="1200" b="0" i="0" u="none" strike="noStrike" kern="1200" cap="none" spc="0" normalizeH="0" baseline="0" noProof="0" smtClean="0">
                <a:ln>
                  <a:noFill/>
                </a:ln>
                <a:solidFill>
                  <a:srgbClr val="C00000"/>
                </a:solidFill>
                <a:effectLst/>
                <a:uLnTx/>
                <a:uFillTx/>
                <a:latin typeface="Times New Roman" panose="02020603050405020304" pitchFamily="18" charset="0"/>
                <a:ea typeface="+mn-ea"/>
                <a:cs typeface="Times New Roman" panose="02020603050405020304" pitchFamily="18" charset="0"/>
              </a:rPr>
              <a:pPr marL="0" marR="0" lvl="0" indent="0" algn="r" defTabSz="914400" rtl="0" eaLnBrk="1" fontAlgn="auto" latinLnBrk="0" hangingPunct="1">
                <a:lnSpc>
                  <a:spcPct val="100000"/>
                </a:lnSpc>
                <a:spcBef>
                  <a:spcPts val="0"/>
                </a:spcBef>
                <a:spcAft>
                  <a:spcPts val="600"/>
                </a:spcAft>
                <a:buClrTx/>
                <a:buSzTx/>
                <a:buFontTx/>
                <a:buNone/>
                <a:tabLst/>
                <a:defRPr/>
              </a:pPr>
              <a:t>4</a:t>
            </a:fld>
            <a:endParaRPr kumimoji="0" lang="en-US" sz="1200" b="0" i="0" u="none"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endParaRPr>
          </a:p>
        </p:txBody>
      </p:sp>
      <p:pic>
        <p:nvPicPr>
          <p:cNvPr id="4" name="Picture 3" descr="A picture containing drawing&#10;&#10;Description automatically generated">
            <a:extLst>
              <a:ext uri="{FF2B5EF4-FFF2-40B4-BE49-F238E27FC236}">
                <a16:creationId xmlns:a16="http://schemas.microsoft.com/office/drawing/2014/main" id="{3CEB1A14-D268-4B6B-B4DA-4D75988B3D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9981" y="5790301"/>
            <a:ext cx="1915219" cy="867888"/>
          </a:xfrm>
          <a:prstGeom prst="rect">
            <a:avLst/>
          </a:prstGeom>
        </p:spPr>
      </p:pic>
      <p:sp>
        <p:nvSpPr>
          <p:cNvPr id="22" name="Title 10">
            <a:extLst>
              <a:ext uri="{FF2B5EF4-FFF2-40B4-BE49-F238E27FC236}">
                <a16:creationId xmlns:a16="http://schemas.microsoft.com/office/drawing/2014/main" id="{A78BEEBD-D388-4514-9AEE-8032ECB633DD}"/>
              </a:ext>
            </a:extLst>
          </p:cNvPr>
          <p:cNvSpPr>
            <a:spLocks noGrp="1"/>
          </p:cNvSpPr>
          <p:nvPr>
            <p:ph type="title"/>
          </p:nvPr>
        </p:nvSpPr>
        <p:spPr>
          <a:xfrm>
            <a:off x="3135086" y="2455183"/>
            <a:ext cx="5475514" cy="1325563"/>
          </a:xfrm>
        </p:spPr>
        <p:txBody>
          <a:bodyPr/>
          <a:lstStyle/>
          <a:p>
            <a:pPr algn="ctr"/>
            <a:r>
              <a:rPr lang="en-GB" dirty="0">
                <a:solidFill>
                  <a:srgbClr val="C00000"/>
                </a:solidFill>
                <a:latin typeface="Times New Roman" panose="02020603050405020304" pitchFamily="18" charset="0"/>
                <a:cs typeface="Times New Roman" panose="02020603050405020304" pitchFamily="18" charset="0"/>
              </a:rPr>
              <a:t>Research Background</a:t>
            </a:r>
          </a:p>
        </p:txBody>
      </p:sp>
    </p:spTree>
    <p:extLst>
      <p:ext uri="{BB962C8B-B14F-4D97-AF65-F5344CB8AC3E}">
        <p14:creationId xmlns:p14="http://schemas.microsoft.com/office/powerpoint/2010/main" val="3468187550"/>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F2A1E-4BD1-4D3D-906F-863A6B5B2364}"/>
              </a:ext>
            </a:extLst>
          </p:cNvPr>
          <p:cNvSpPr>
            <a:spLocks noGrp="1"/>
          </p:cNvSpPr>
          <p:nvPr>
            <p:ph type="title"/>
          </p:nvPr>
        </p:nvSpPr>
        <p:spPr>
          <a:xfrm>
            <a:off x="633883" y="61660"/>
            <a:ext cx="10905066" cy="1135737"/>
          </a:xfrm>
        </p:spPr>
        <p:txBody>
          <a:bodyPr>
            <a:normAutofit/>
          </a:bodyPr>
          <a:lstStyle/>
          <a:p>
            <a:r>
              <a:rPr lang="en-GB" sz="3600" dirty="0">
                <a:solidFill>
                  <a:srgbClr val="C00000"/>
                </a:solidFill>
                <a:latin typeface="Times New Roman" panose="02020603050405020304" pitchFamily="18" charset="0"/>
                <a:cs typeface="Times New Roman" panose="02020603050405020304" pitchFamily="18" charset="0"/>
              </a:rPr>
              <a:t>Conceptualisation of attitude towards mathematics</a:t>
            </a:r>
          </a:p>
        </p:txBody>
      </p:sp>
      <p:sp>
        <p:nvSpPr>
          <p:cNvPr id="10" name="Content Placeholder 9">
            <a:extLst>
              <a:ext uri="{FF2B5EF4-FFF2-40B4-BE49-F238E27FC236}">
                <a16:creationId xmlns:a16="http://schemas.microsoft.com/office/drawing/2014/main" id="{26ADE013-5111-4C96-A225-2F6597085804}"/>
              </a:ext>
            </a:extLst>
          </p:cNvPr>
          <p:cNvSpPr>
            <a:spLocks noGrp="1"/>
          </p:cNvSpPr>
          <p:nvPr>
            <p:ph idx="1"/>
          </p:nvPr>
        </p:nvSpPr>
        <p:spPr>
          <a:xfrm>
            <a:off x="643468" y="1209720"/>
            <a:ext cx="10612361" cy="4385538"/>
          </a:xfrm>
        </p:spPr>
        <p:txBody>
          <a:bodyPr>
            <a:normAutofit/>
          </a:bodyPr>
          <a:lstStyle/>
          <a:p>
            <a:pPr algn="just"/>
            <a:r>
              <a:rPr lang="en-GB" sz="2000" dirty="0">
                <a:latin typeface="Times New Roman" panose="02020603050405020304" pitchFamily="18" charset="0"/>
                <a:cs typeface="Times New Roman" panose="02020603050405020304" pitchFamily="18" charset="0"/>
              </a:rPr>
              <a:t>The conceptualisations of, and the theoretical foundations for constructs such as attitude, anxiety, beliefs, motivation, emotions, and values as they relate to mathematics learning have generated heated debates among researchers.</a:t>
            </a:r>
          </a:p>
          <a:p>
            <a:pPr algn="just"/>
            <a:r>
              <a:rPr lang="en-GB" sz="2000" dirty="0">
                <a:latin typeface="Times New Roman" panose="02020603050405020304" pitchFamily="18" charset="0"/>
                <a:cs typeface="Times New Roman" panose="02020603050405020304" pitchFamily="18" charset="0"/>
              </a:rPr>
              <a:t>Students’ attitude towards mathematics, for instance, is conceptualised as “affective responses that involve positive or negative feelings of moderate intensity and reasonable stability’’ (McLeod, 1992, p. 581). </a:t>
            </a:r>
          </a:p>
          <a:p>
            <a:pPr algn="just"/>
            <a:r>
              <a:rPr lang="en-GB" sz="2000" dirty="0">
                <a:latin typeface="Times New Roman" panose="02020603050405020304" pitchFamily="18" charset="0"/>
                <a:cs typeface="Times New Roman" panose="02020603050405020304" pitchFamily="18" charset="0"/>
              </a:rPr>
              <a:t>Other researchers (e.g., Di Martino and Zan, 2009, Yavuz </a:t>
            </a:r>
            <a:r>
              <a:rPr lang="en-GB" sz="2000" dirty="0" err="1">
                <a:latin typeface="Times New Roman" panose="02020603050405020304" pitchFamily="18" charset="0"/>
                <a:cs typeface="Times New Roman" panose="02020603050405020304" pitchFamily="18" charset="0"/>
              </a:rPr>
              <a:t>Mumcu</a:t>
            </a:r>
            <a:r>
              <a:rPr lang="en-GB" sz="2000" dirty="0">
                <a:latin typeface="Times New Roman" panose="02020603050405020304" pitchFamily="18" charset="0"/>
                <a:cs typeface="Times New Roman" panose="02020603050405020304" pitchFamily="18" charset="0"/>
              </a:rPr>
              <a:t> and </a:t>
            </a:r>
            <a:r>
              <a:rPr lang="en-GB" sz="2000" dirty="0" err="1">
                <a:latin typeface="Times New Roman" panose="02020603050405020304" pitchFamily="18" charset="0"/>
                <a:cs typeface="Times New Roman" panose="02020603050405020304" pitchFamily="18" charset="0"/>
              </a:rPr>
              <a:t>Cansız</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Aktaş</a:t>
            </a:r>
            <a:r>
              <a:rPr lang="en-GB" sz="2000" dirty="0">
                <a:latin typeface="Times New Roman" panose="02020603050405020304" pitchFamily="18" charset="0"/>
                <a:cs typeface="Times New Roman" panose="02020603050405020304" pitchFamily="18" charset="0"/>
              </a:rPr>
              <a:t>, 2020) have conceptualised students’ attitude towards mathematics to comprise cognitive (e.g., knowledge and beliefs), affective (liking-disliking emotions), and behavioural (e.g., tendency to approach or refrain from mathematics activities) components. </a:t>
            </a:r>
          </a:p>
          <a:p>
            <a:pPr algn="just"/>
            <a:r>
              <a:rPr lang="en-GB" sz="2000" dirty="0">
                <a:latin typeface="Times New Roman" panose="02020603050405020304" pitchFamily="18" charset="0"/>
                <a:cs typeface="Times New Roman" panose="02020603050405020304" pitchFamily="18" charset="0"/>
              </a:rPr>
              <a:t>Tentatively, attitude towards mathematics may be defined in the present study as students’ like/dislike and perceived usefulness of mathematics.</a:t>
            </a:r>
          </a:p>
        </p:txBody>
      </p:sp>
      <p:sp>
        <p:nvSpPr>
          <p:cNvPr id="5" name="Footer Placeholder 4">
            <a:extLst>
              <a:ext uri="{FF2B5EF4-FFF2-40B4-BE49-F238E27FC236}">
                <a16:creationId xmlns:a16="http://schemas.microsoft.com/office/drawing/2014/main" id="{70CFEE91-2E6A-4519-A31E-3F2ABA34A348}"/>
              </a:ext>
            </a:extLst>
          </p:cNvPr>
          <p:cNvSpPr>
            <a:spLocks noGrp="1"/>
          </p:cNvSpPr>
          <p:nvPr>
            <p:ph type="ftr" sz="quarter" idx="11"/>
          </p:nvPr>
        </p:nvSpPr>
        <p:spPr>
          <a:xfrm>
            <a:off x="3657600" y="6356350"/>
            <a:ext cx="4495800" cy="365125"/>
          </a:xfrm>
        </p:spPr>
        <p:txBody>
          <a:bodyPr>
            <a:normAutofit/>
          </a:bodyPr>
          <a:lstStyle/>
          <a:p>
            <a:r>
              <a:rPr lang="en-GB" dirty="0">
                <a:solidFill>
                  <a:srgbClr val="C00000"/>
                </a:solidFill>
                <a:latin typeface="Times New Roman" panose="02020603050405020304" pitchFamily="18" charset="0"/>
                <a:cs typeface="Times New Roman" panose="02020603050405020304" pitchFamily="18" charset="0"/>
              </a:rPr>
              <a:t>Y. F.  Zakariya, </a:t>
            </a:r>
            <a:r>
              <a:rPr lang="en-GB" dirty="0" err="1">
                <a:solidFill>
                  <a:srgbClr val="C00000"/>
                </a:solidFill>
                <a:latin typeface="Times New Roman" panose="02020603050405020304" pitchFamily="18" charset="0"/>
                <a:cs typeface="Times New Roman" panose="02020603050405020304" pitchFamily="18" charset="0"/>
              </a:rPr>
              <a:t>SEFI</a:t>
            </a:r>
            <a:r>
              <a:rPr lang="en-GB" dirty="0">
                <a:solidFill>
                  <a:srgbClr val="C00000"/>
                </a:solidFill>
                <a:latin typeface="Times New Roman" panose="02020603050405020304" pitchFamily="18" charset="0"/>
                <a:cs typeface="Times New Roman" panose="02020603050405020304" pitchFamily="18" charset="0"/>
              </a:rPr>
              <a:t> conference at </a:t>
            </a:r>
            <a:r>
              <a:rPr lang="en-GB" dirty="0" err="1">
                <a:solidFill>
                  <a:srgbClr val="C00000"/>
                </a:solidFill>
                <a:latin typeface="Times New Roman" panose="02020603050405020304" pitchFamily="18" charset="0"/>
                <a:cs typeface="Times New Roman" panose="02020603050405020304" pitchFamily="18" charset="0"/>
              </a:rPr>
              <a:t>UiA</a:t>
            </a:r>
            <a:r>
              <a:rPr lang="en-GB" dirty="0">
                <a:solidFill>
                  <a:srgbClr val="C00000"/>
                </a:solidFill>
                <a:latin typeface="Times New Roman" panose="02020603050405020304" pitchFamily="18" charset="0"/>
                <a:cs typeface="Times New Roman" panose="02020603050405020304" pitchFamily="18" charset="0"/>
              </a:rPr>
              <a:t> (June. 17, 2021)</a:t>
            </a:r>
          </a:p>
        </p:txBody>
      </p:sp>
      <p:sp>
        <p:nvSpPr>
          <p:cNvPr id="7" name="Slide Number Placeholder 6">
            <a:extLst>
              <a:ext uri="{FF2B5EF4-FFF2-40B4-BE49-F238E27FC236}">
                <a16:creationId xmlns:a16="http://schemas.microsoft.com/office/drawing/2014/main" id="{EE9A50CB-CC79-4199-888D-834AEDA20031}"/>
              </a:ext>
            </a:extLst>
          </p:cNvPr>
          <p:cNvSpPr>
            <a:spLocks noGrp="1"/>
          </p:cNvSpPr>
          <p:nvPr>
            <p:ph type="sldNum" sz="quarter" idx="12"/>
          </p:nvPr>
        </p:nvSpPr>
        <p:spPr>
          <a:xfrm>
            <a:off x="8805333" y="6356350"/>
            <a:ext cx="2743200" cy="365125"/>
          </a:xfrm>
        </p:spPr>
        <p:txBody>
          <a:bodyPr>
            <a:normAutofit/>
          </a:bodyPr>
          <a:lstStyle/>
          <a:p>
            <a:pPr>
              <a:spcAft>
                <a:spcPts val="600"/>
              </a:spcAft>
            </a:pPr>
            <a:fld id="{B7AAFC9F-027D-41C8-AF77-B08C40DBF044}" type="slidenum">
              <a:rPr lang="en-GB" smtClean="0">
                <a:solidFill>
                  <a:srgbClr val="C00000"/>
                </a:solidFill>
                <a:latin typeface="Times New Roman" panose="02020603050405020304" pitchFamily="18" charset="0"/>
                <a:cs typeface="Times New Roman" panose="02020603050405020304" pitchFamily="18" charset="0"/>
              </a:rPr>
              <a:pPr>
                <a:spcAft>
                  <a:spcPts val="600"/>
                </a:spcAft>
              </a:pPr>
              <a:t>5</a:t>
            </a:fld>
            <a:endParaRPr lang="en-GB" dirty="0">
              <a:solidFill>
                <a:srgbClr val="C00000"/>
              </a:solidFill>
              <a:latin typeface="Times New Roman" panose="02020603050405020304" pitchFamily="18" charset="0"/>
              <a:cs typeface="Times New Roman" panose="02020603050405020304" pitchFamily="18" charset="0"/>
            </a:endParaRPr>
          </a:p>
        </p:txBody>
      </p:sp>
      <p:pic>
        <p:nvPicPr>
          <p:cNvPr id="4" name="Picture 3" descr="A picture containing drawing&#10;&#10;Description automatically generated">
            <a:extLst>
              <a:ext uri="{FF2B5EF4-FFF2-40B4-BE49-F238E27FC236}">
                <a16:creationId xmlns:a16="http://schemas.microsoft.com/office/drawing/2014/main" id="{3CEB1A14-D268-4B6B-B4DA-4D75988B3D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9981" y="5790301"/>
            <a:ext cx="1915219" cy="867888"/>
          </a:xfrm>
          <a:prstGeom prst="rect">
            <a:avLst/>
          </a:prstGeom>
        </p:spPr>
      </p:pic>
    </p:spTree>
    <p:extLst>
      <p:ext uri="{BB962C8B-B14F-4D97-AF65-F5344CB8AC3E}">
        <p14:creationId xmlns:p14="http://schemas.microsoft.com/office/powerpoint/2010/main" val="212052312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F2A1E-4BD1-4D3D-906F-863A6B5B2364}"/>
              </a:ext>
            </a:extLst>
          </p:cNvPr>
          <p:cNvSpPr>
            <a:spLocks noGrp="1"/>
          </p:cNvSpPr>
          <p:nvPr>
            <p:ph type="title"/>
          </p:nvPr>
        </p:nvSpPr>
        <p:spPr>
          <a:xfrm>
            <a:off x="633883" y="61660"/>
            <a:ext cx="10905066" cy="1135737"/>
          </a:xfrm>
        </p:spPr>
        <p:txBody>
          <a:bodyPr>
            <a:normAutofit/>
          </a:bodyPr>
          <a:lstStyle/>
          <a:p>
            <a:r>
              <a:rPr lang="en-GB" sz="3600" dirty="0">
                <a:solidFill>
                  <a:srgbClr val="C00000"/>
                </a:solidFill>
                <a:latin typeface="Times New Roman" panose="02020603050405020304" pitchFamily="18" charset="0"/>
                <a:cs typeface="Times New Roman" panose="02020603050405020304" pitchFamily="18" charset="0"/>
              </a:rPr>
              <a:t>Importance of attitude towards mathematics</a:t>
            </a:r>
          </a:p>
        </p:txBody>
      </p:sp>
      <p:sp>
        <p:nvSpPr>
          <p:cNvPr id="10" name="Content Placeholder 9">
            <a:extLst>
              <a:ext uri="{FF2B5EF4-FFF2-40B4-BE49-F238E27FC236}">
                <a16:creationId xmlns:a16="http://schemas.microsoft.com/office/drawing/2014/main" id="{26ADE013-5111-4C96-A225-2F6597085804}"/>
              </a:ext>
            </a:extLst>
          </p:cNvPr>
          <p:cNvSpPr>
            <a:spLocks noGrp="1"/>
          </p:cNvSpPr>
          <p:nvPr>
            <p:ph idx="1"/>
          </p:nvPr>
        </p:nvSpPr>
        <p:spPr>
          <a:xfrm>
            <a:off x="643468" y="1209720"/>
            <a:ext cx="10612361" cy="4385538"/>
          </a:xfrm>
        </p:spPr>
        <p:txBody>
          <a:bodyPr>
            <a:normAutofit/>
          </a:bodyPr>
          <a:lstStyle/>
          <a:p>
            <a:pPr algn="just"/>
            <a:r>
              <a:rPr lang="en-GB" sz="2000" dirty="0">
                <a:latin typeface="Times New Roman" panose="02020603050405020304" pitchFamily="18" charset="0"/>
                <a:cs typeface="Times New Roman" panose="02020603050405020304" pitchFamily="18" charset="0"/>
              </a:rPr>
              <a:t>Despite the lack of coherence in the theoretical foundations of the students’ attitude towards mathematics, there seems to be an accumulation of evidence that establishes a strong contribution of the construct to students’ learning outcomes in mathematics.</a:t>
            </a:r>
          </a:p>
          <a:p>
            <a:pPr algn="just"/>
            <a:r>
              <a:rPr lang="en-GB" sz="2000" dirty="0">
                <a:latin typeface="Times New Roman" panose="02020603050405020304" pitchFamily="18" charset="0"/>
                <a:cs typeface="Times New Roman" panose="02020603050405020304" pitchFamily="18" charset="0"/>
              </a:rPr>
              <a:t>Attitude towards mathematics has non-trivial effects on students’ performance in mathematics.</a:t>
            </a:r>
          </a:p>
          <a:p>
            <a:pPr algn="just"/>
            <a:r>
              <a:rPr lang="en-GB" sz="2000" dirty="0">
                <a:latin typeface="Times New Roman" panose="02020603050405020304" pitchFamily="18" charset="0"/>
                <a:cs typeface="Times New Roman" panose="02020603050405020304" pitchFamily="18" charset="0"/>
              </a:rPr>
              <a:t>Studies show that attitude towards mathematics predicts students’ performance in mathematics better than some cognitive and personality constructs e.g., reasoning ability, extraversion, and openness. </a:t>
            </a:r>
          </a:p>
          <a:p>
            <a:pPr algn="just"/>
            <a:r>
              <a:rPr lang="en-GB" sz="2000" dirty="0">
                <a:latin typeface="Times New Roman" panose="02020603050405020304" pitchFamily="18" charset="0"/>
                <a:cs typeface="Times New Roman" panose="02020603050405020304" pitchFamily="18" charset="0"/>
              </a:rPr>
              <a:t>Some other researchers have investigated the reciprocal effects of attitude towards mathematics and students’ performance in mathematics and found that there is non-trivial reciprocal effects between the constructs. </a:t>
            </a:r>
          </a:p>
          <a:p>
            <a:pPr algn="just"/>
            <a:r>
              <a:rPr lang="en-GB" sz="2000" dirty="0">
                <a:latin typeface="Times New Roman" panose="02020603050405020304" pitchFamily="18" charset="0"/>
                <a:cs typeface="Times New Roman" panose="02020603050405020304" pitchFamily="18" charset="0"/>
              </a:rPr>
              <a:t>That means, previous attitude towards mathematics affects subsequent performance while current performance affects subsequent attitude towards mathematics.</a:t>
            </a:r>
          </a:p>
        </p:txBody>
      </p:sp>
      <p:sp>
        <p:nvSpPr>
          <p:cNvPr id="5" name="Footer Placeholder 4">
            <a:extLst>
              <a:ext uri="{FF2B5EF4-FFF2-40B4-BE49-F238E27FC236}">
                <a16:creationId xmlns:a16="http://schemas.microsoft.com/office/drawing/2014/main" id="{70CFEE91-2E6A-4519-A31E-3F2ABA34A348}"/>
              </a:ext>
            </a:extLst>
          </p:cNvPr>
          <p:cNvSpPr>
            <a:spLocks noGrp="1"/>
          </p:cNvSpPr>
          <p:nvPr>
            <p:ph type="ftr" sz="quarter" idx="11"/>
          </p:nvPr>
        </p:nvSpPr>
        <p:spPr>
          <a:xfrm>
            <a:off x="3657600" y="6356350"/>
            <a:ext cx="4495800" cy="365125"/>
          </a:xfrm>
        </p:spPr>
        <p:txBody>
          <a:bodyPr>
            <a:normAutofit/>
          </a:bodyPr>
          <a:lstStyle/>
          <a:p>
            <a:r>
              <a:rPr lang="en-GB" dirty="0">
                <a:solidFill>
                  <a:srgbClr val="C00000"/>
                </a:solidFill>
                <a:latin typeface="Times New Roman" panose="02020603050405020304" pitchFamily="18" charset="0"/>
                <a:cs typeface="Times New Roman" panose="02020603050405020304" pitchFamily="18" charset="0"/>
              </a:rPr>
              <a:t>Y. F.  Zakariya, </a:t>
            </a:r>
            <a:r>
              <a:rPr lang="en-GB" dirty="0" err="1">
                <a:solidFill>
                  <a:srgbClr val="C00000"/>
                </a:solidFill>
                <a:latin typeface="Times New Roman" panose="02020603050405020304" pitchFamily="18" charset="0"/>
                <a:cs typeface="Times New Roman" panose="02020603050405020304" pitchFamily="18" charset="0"/>
              </a:rPr>
              <a:t>SEFI</a:t>
            </a:r>
            <a:r>
              <a:rPr lang="en-GB" dirty="0">
                <a:solidFill>
                  <a:srgbClr val="C00000"/>
                </a:solidFill>
                <a:latin typeface="Times New Roman" panose="02020603050405020304" pitchFamily="18" charset="0"/>
                <a:cs typeface="Times New Roman" panose="02020603050405020304" pitchFamily="18" charset="0"/>
              </a:rPr>
              <a:t> conference at </a:t>
            </a:r>
            <a:r>
              <a:rPr lang="en-GB" dirty="0" err="1">
                <a:solidFill>
                  <a:srgbClr val="C00000"/>
                </a:solidFill>
                <a:latin typeface="Times New Roman" panose="02020603050405020304" pitchFamily="18" charset="0"/>
                <a:cs typeface="Times New Roman" panose="02020603050405020304" pitchFamily="18" charset="0"/>
              </a:rPr>
              <a:t>UiA</a:t>
            </a:r>
            <a:r>
              <a:rPr lang="en-GB" dirty="0">
                <a:solidFill>
                  <a:srgbClr val="C00000"/>
                </a:solidFill>
                <a:latin typeface="Times New Roman" panose="02020603050405020304" pitchFamily="18" charset="0"/>
                <a:cs typeface="Times New Roman" panose="02020603050405020304" pitchFamily="18" charset="0"/>
              </a:rPr>
              <a:t> (June. 17, 2021)</a:t>
            </a:r>
          </a:p>
        </p:txBody>
      </p:sp>
      <p:sp>
        <p:nvSpPr>
          <p:cNvPr id="7" name="Slide Number Placeholder 6">
            <a:extLst>
              <a:ext uri="{FF2B5EF4-FFF2-40B4-BE49-F238E27FC236}">
                <a16:creationId xmlns:a16="http://schemas.microsoft.com/office/drawing/2014/main" id="{EE9A50CB-CC79-4199-888D-834AEDA20031}"/>
              </a:ext>
            </a:extLst>
          </p:cNvPr>
          <p:cNvSpPr>
            <a:spLocks noGrp="1"/>
          </p:cNvSpPr>
          <p:nvPr>
            <p:ph type="sldNum" sz="quarter" idx="12"/>
          </p:nvPr>
        </p:nvSpPr>
        <p:spPr>
          <a:xfrm>
            <a:off x="8805333" y="6356350"/>
            <a:ext cx="2743200" cy="365125"/>
          </a:xfrm>
        </p:spPr>
        <p:txBody>
          <a:bodyPr>
            <a:normAutofit/>
          </a:bodyPr>
          <a:lstStyle/>
          <a:p>
            <a:pPr>
              <a:spcAft>
                <a:spcPts val="600"/>
              </a:spcAft>
            </a:pPr>
            <a:fld id="{B7AAFC9F-027D-41C8-AF77-B08C40DBF044}" type="slidenum">
              <a:rPr lang="en-GB" smtClean="0">
                <a:solidFill>
                  <a:srgbClr val="C00000"/>
                </a:solidFill>
                <a:latin typeface="Times New Roman" panose="02020603050405020304" pitchFamily="18" charset="0"/>
                <a:cs typeface="Times New Roman" panose="02020603050405020304" pitchFamily="18" charset="0"/>
              </a:rPr>
              <a:pPr>
                <a:spcAft>
                  <a:spcPts val="600"/>
                </a:spcAft>
              </a:pPr>
              <a:t>6</a:t>
            </a:fld>
            <a:endParaRPr lang="en-GB" dirty="0">
              <a:solidFill>
                <a:srgbClr val="C00000"/>
              </a:solidFill>
              <a:latin typeface="Times New Roman" panose="02020603050405020304" pitchFamily="18" charset="0"/>
              <a:cs typeface="Times New Roman" panose="02020603050405020304" pitchFamily="18" charset="0"/>
            </a:endParaRPr>
          </a:p>
        </p:txBody>
      </p:sp>
      <p:pic>
        <p:nvPicPr>
          <p:cNvPr id="4" name="Picture 3" descr="A picture containing drawing&#10;&#10;Description automatically generated">
            <a:extLst>
              <a:ext uri="{FF2B5EF4-FFF2-40B4-BE49-F238E27FC236}">
                <a16:creationId xmlns:a16="http://schemas.microsoft.com/office/drawing/2014/main" id="{3CEB1A14-D268-4B6B-B4DA-4D75988B3D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9981" y="5790301"/>
            <a:ext cx="1915219" cy="867888"/>
          </a:xfrm>
          <a:prstGeom prst="rect">
            <a:avLst/>
          </a:prstGeom>
        </p:spPr>
      </p:pic>
    </p:spTree>
    <p:extLst>
      <p:ext uri="{BB962C8B-B14F-4D97-AF65-F5344CB8AC3E}">
        <p14:creationId xmlns:p14="http://schemas.microsoft.com/office/powerpoint/2010/main" val="181262088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F2A1E-4BD1-4D3D-906F-863A6B5B2364}"/>
              </a:ext>
            </a:extLst>
          </p:cNvPr>
          <p:cNvSpPr>
            <a:spLocks noGrp="1"/>
          </p:cNvSpPr>
          <p:nvPr>
            <p:ph type="title"/>
          </p:nvPr>
        </p:nvSpPr>
        <p:spPr>
          <a:xfrm>
            <a:off x="643468" y="21810"/>
            <a:ext cx="10905066" cy="870818"/>
          </a:xfrm>
        </p:spPr>
        <p:txBody>
          <a:bodyPr>
            <a:normAutofit/>
          </a:bodyPr>
          <a:lstStyle/>
          <a:p>
            <a:r>
              <a:rPr lang="en-GB" sz="3600" dirty="0">
                <a:solidFill>
                  <a:srgbClr val="C00000"/>
                </a:solidFill>
                <a:latin typeface="Times New Roman" panose="02020603050405020304" pitchFamily="18" charset="0"/>
                <a:cs typeface="Times New Roman" panose="02020603050405020304" pitchFamily="18" charset="0"/>
              </a:rPr>
              <a:t>Statement of the problem/Purpose of the study</a:t>
            </a:r>
          </a:p>
        </p:txBody>
      </p:sp>
      <p:sp>
        <p:nvSpPr>
          <p:cNvPr id="10" name="Content Placeholder 9">
            <a:extLst>
              <a:ext uri="{FF2B5EF4-FFF2-40B4-BE49-F238E27FC236}">
                <a16:creationId xmlns:a16="http://schemas.microsoft.com/office/drawing/2014/main" id="{26ADE013-5111-4C96-A225-2F6597085804}"/>
              </a:ext>
            </a:extLst>
          </p:cNvPr>
          <p:cNvSpPr>
            <a:spLocks noGrp="1"/>
          </p:cNvSpPr>
          <p:nvPr>
            <p:ph idx="1"/>
          </p:nvPr>
        </p:nvSpPr>
        <p:spPr>
          <a:xfrm>
            <a:off x="643468" y="892629"/>
            <a:ext cx="10612361" cy="4897671"/>
          </a:xfrm>
        </p:spPr>
        <p:txBody>
          <a:bodyPr>
            <a:normAutofit lnSpcReduction="10000"/>
          </a:bodyPr>
          <a:lstStyle/>
          <a:p>
            <a:pPr algn="just"/>
            <a:r>
              <a:rPr lang="en-GB" sz="2000" dirty="0">
                <a:latin typeface="Times New Roman" panose="02020603050405020304" pitchFamily="18" charset="0"/>
                <a:cs typeface="Times New Roman" panose="02020603050405020304" pitchFamily="18" charset="0"/>
              </a:rPr>
              <a:t>Considering the crucial role of students’ attitude towards mathematics on performance, one may be interested to carefully investigate the measurement of the construct. </a:t>
            </a:r>
          </a:p>
          <a:p>
            <a:pPr algn="just"/>
            <a:r>
              <a:rPr lang="en-GB" sz="2000" dirty="0">
                <a:latin typeface="Times New Roman" panose="02020603050405020304" pitchFamily="18" charset="0"/>
                <a:cs typeface="Times New Roman" panose="02020603050405020304" pitchFamily="18" charset="0"/>
              </a:rPr>
              <a:t>Admittedly, there have been some previous studies with this intention. However, some of the studies are exploratory/confirmatory of factor structure of the instrument or estimation of factor scores (e.g., </a:t>
            </a:r>
            <a:r>
              <a:rPr lang="en-GB" sz="2000" dirty="0" err="1">
                <a:latin typeface="Times New Roman" panose="02020603050405020304" pitchFamily="18" charset="0"/>
                <a:cs typeface="Times New Roman" panose="02020603050405020304" pitchFamily="18" charset="0"/>
              </a:rPr>
              <a:t>Ayob</a:t>
            </a:r>
            <a:r>
              <a:rPr lang="en-GB" sz="2000" dirty="0">
                <a:latin typeface="Times New Roman" panose="02020603050405020304" pitchFamily="18" charset="0"/>
                <a:cs typeface="Times New Roman" panose="02020603050405020304" pitchFamily="18" charset="0"/>
              </a:rPr>
              <a:t> and Yassin, 2017). </a:t>
            </a:r>
          </a:p>
          <a:p>
            <a:pPr algn="just"/>
            <a:r>
              <a:rPr lang="en-GB" sz="2000" dirty="0">
                <a:latin typeface="Times New Roman" panose="02020603050405020304" pitchFamily="18" charset="0"/>
                <a:cs typeface="Times New Roman" panose="02020603050405020304" pitchFamily="18" charset="0"/>
              </a:rPr>
              <a:t>Some other studies are based on developing a new instrument or preparing a short form of an existing one (Yavuz </a:t>
            </a:r>
            <a:r>
              <a:rPr lang="en-GB" sz="2000" dirty="0" err="1">
                <a:latin typeface="Times New Roman" panose="02020603050405020304" pitchFamily="18" charset="0"/>
                <a:cs typeface="Times New Roman" panose="02020603050405020304" pitchFamily="18" charset="0"/>
              </a:rPr>
              <a:t>Mumcu</a:t>
            </a:r>
            <a:r>
              <a:rPr lang="en-GB" sz="2000" dirty="0">
                <a:latin typeface="Times New Roman" panose="02020603050405020304" pitchFamily="18" charset="0"/>
                <a:cs typeface="Times New Roman" panose="02020603050405020304" pitchFamily="18" charset="0"/>
              </a:rPr>
              <a:t> and </a:t>
            </a:r>
            <a:r>
              <a:rPr lang="en-GB" sz="2000" dirty="0" err="1">
                <a:latin typeface="Times New Roman" panose="02020603050405020304" pitchFamily="18" charset="0"/>
                <a:cs typeface="Times New Roman" panose="02020603050405020304" pitchFamily="18" charset="0"/>
              </a:rPr>
              <a:t>Cansız</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Aktaş</a:t>
            </a:r>
            <a:r>
              <a:rPr lang="en-GB" sz="2000" dirty="0">
                <a:latin typeface="Times New Roman" panose="02020603050405020304" pitchFamily="18" charset="0"/>
                <a:cs typeface="Times New Roman" panose="02020603050405020304" pitchFamily="18" charset="0"/>
              </a:rPr>
              <a:t>, 2020, </a:t>
            </a:r>
            <a:r>
              <a:rPr lang="en-GB" sz="2000" dirty="0" err="1">
                <a:latin typeface="Times New Roman" panose="02020603050405020304" pitchFamily="18" charset="0"/>
                <a:cs typeface="Times New Roman" panose="02020603050405020304" pitchFamily="18" charset="0"/>
              </a:rPr>
              <a:t>Primi</a:t>
            </a:r>
            <a:r>
              <a:rPr lang="en-GB" sz="2000" dirty="0">
                <a:latin typeface="Times New Roman" panose="02020603050405020304" pitchFamily="18" charset="0"/>
                <a:cs typeface="Times New Roman" panose="02020603050405020304" pitchFamily="18" charset="0"/>
              </a:rPr>
              <a:t> et al., 2020). </a:t>
            </a:r>
          </a:p>
          <a:p>
            <a:pPr algn="just"/>
            <a:r>
              <a:rPr lang="en-GB" sz="2000" dirty="0">
                <a:latin typeface="Times New Roman" panose="02020603050405020304" pitchFamily="18" charset="0"/>
                <a:cs typeface="Times New Roman" panose="02020603050405020304" pitchFamily="18" charset="0"/>
              </a:rPr>
              <a:t>Meanwhile, there is a scarcity of studies on how the construct varies across gender and age. </a:t>
            </a:r>
          </a:p>
          <a:p>
            <a:pPr algn="just"/>
            <a:r>
              <a:rPr lang="en-GB" sz="2000" dirty="0">
                <a:latin typeface="Times New Roman" panose="02020603050405020304" pitchFamily="18" charset="0"/>
                <a:cs typeface="Times New Roman" panose="02020603050405020304" pitchFamily="18" charset="0"/>
              </a:rPr>
              <a:t>The present study is a follow-up research on the validity of an attitude towards mathematics questionnaire that is used every two years to measure Norwegian students’ attitude towards mathematics. </a:t>
            </a:r>
          </a:p>
          <a:p>
            <a:pPr algn="just"/>
            <a:r>
              <a:rPr lang="en-GB" sz="2000" dirty="0">
                <a:latin typeface="Times New Roman" panose="02020603050405020304" pitchFamily="18" charset="0"/>
                <a:cs typeface="Times New Roman" panose="02020603050405020304" pitchFamily="18" charset="0"/>
              </a:rPr>
              <a:t>The purpose of the present study is twofold: </a:t>
            </a:r>
          </a:p>
          <a:p>
            <a:pPr lvl="1" algn="just"/>
            <a:r>
              <a:rPr lang="en-GB" sz="2000" dirty="0">
                <a:latin typeface="Times New Roman" panose="02020603050405020304" pitchFamily="18" charset="0"/>
                <a:cs typeface="Times New Roman" panose="02020603050405020304" pitchFamily="18" charset="0"/>
              </a:rPr>
              <a:t>First, to confirm the factor structure of the questionnaire in an independent sample from the initial study.</a:t>
            </a:r>
          </a:p>
          <a:p>
            <a:pPr lvl="1" algn="just"/>
            <a:r>
              <a:rPr lang="en-GB" sz="2000" dirty="0">
                <a:latin typeface="Times New Roman" panose="02020603050405020304" pitchFamily="18" charset="0"/>
                <a:cs typeface="Times New Roman" panose="02020603050405020304" pitchFamily="18" charset="0"/>
              </a:rPr>
              <a:t>Second, to investigate the variations of the questionnaire across gender and age of first-year engineering undergraduate students</a:t>
            </a:r>
          </a:p>
        </p:txBody>
      </p:sp>
      <p:sp>
        <p:nvSpPr>
          <p:cNvPr id="5" name="Footer Placeholder 4">
            <a:extLst>
              <a:ext uri="{FF2B5EF4-FFF2-40B4-BE49-F238E27FC236}">
                <a16:creationId xmlns:a16="http://schemas.microsoft.com/office/drawing/2014/main" id="{70CFEE91-2E6A-4519-A31E-3F2ABA34A348}"/>
              </a:ext>
            </a:extLst>
          </p:cNvPr>
          <p:cNvSpPr>
            <a:spLocks noGrp="1"/>
          </p:cNvSpPr>
          <p:nvPr>
            <p:ph type="ftr" sz="quarter" idx="11"/>
          </p:nvPr>
        </p:nvSpPr>
        <p:spPr>
          <a:xfrm>
            <a:off x="3657600" y="6356350"/>
            <a:ext cx="4495800" cy="365125"/>
          </a:xfrm>
        </p:spPr>
        <p:txBody>
          <a:bodyPr>
            <a:normAutofit/>
          </a:bodyPr>
          <a:lstStyle/>
          <a:p>
            <a:r>
              <a:rPr lang="en-GB" dirty="0">
                <a:solidFill>
                  <a:srgbClr val="C00000"/>
                </a:solidFill>
                <a:latin typeface="Times New Roman" panose="02020603050405020304" pitchFamily="18" charset="0"/>
                <a:cs typeface="Times New Roman" panose="02020603050405020304" pitchFamily="18" charset="0"/>
              </a:rPr>
              <a:t>Y. F.  Zakariya, </a:t>
            </a:r>
            <a:r>
              <a:rPr lang="en-GB" dirty="0" err="1">
                <a:solidFill>
                  <a:srgbClr val="C00000"/>
                </a:solidFill>
                <a:latin typeface="Times New Roman" panose="02020603050405020304" pitchFamily="18" charset="0"/>
                <a:cs typeface="Times New Roman" panose="02020603050405020304" pitchFamily="18" charset="0"/>
              </a:rPr>
              <a:t>SEFI</a:t>
            </a:r>
            <a:r>
              <a:rPr lang="en-GB" dirty="0">
                <a:solidFill>
                  <a:srgbClr val="C00000"/>
                </a:solidFill>
                <a:latin typeface="Times New Roman" panose="02020603050405020304" pitchFamily="18" charset="0"/>
                <a:cs typeface="Times New Roman" panose="02020603050405020304" pitchFamily="18" charset="0"/>
              </a:rPr>
              <a:t> conference at </a:t>
            </a:r>
            <a:r>
              <a:rPr lang="en-GB" dirty="0" err="1">
                <a:solidFill>
                  <a:srgbClr val="C00000"/>
                </a:solidFill>
                <a:latin typeface="Times New Roman" panose="02020603050405020304" pitchFamily="18" charset="0"/>
                <a:cs typeface="Times New Roman" panose="02020603050405020304" pitchFamily="18" charset="0"/>
              </a:rPr>
              <a:t>UiA</a:t>
            </a:r>
            <a:r>
              <a:rPr lang="en-GB" dirty="0">
                <a:solidFill>
                  <a:srgbClr val="C00000"/>
                </a:solidFill>
                <a:latin typeface="Times New Roman" panose="02020603050405020304" pitchFamily="18" charset="0"/>
                <a:cs typeface="Times New Roman" panose="02020603050405020304" pitchFamily="18" charset="0"/>
              </a:rPr>
              <a:t> (June. 17, 2021)</a:t>
            </a:r>
          </a:p>
        </p:txBody>
      </p:sp>
      <p:sp>
        <p:nvSpPr>
          <p:cNvPr id="7" name="Slide Number Placeholder 6">
            <a:extLst>
              <a:ext uri="{FF2B5EF4-FFF2-40B4-BE49-F238E27FC236}">
                <a16:creationId xmlns:a16="http://schemas.microsoft.com/office/drawing/2014/main" id="{EE9A50CB-CC79-4199-888D-834AEDA20031}"/>
              </a:ext>
            </a:extLst>
          </p:cNvPr>
          <p:cNvSpPr>
            <a:spLocks noGrp="1"/>
          </p:cNvSpPr>
          <p:nvPr>
            <p:ph type="sldNum" sz="quarter" idx="12"/>
          </p:nvPr>
        </p:nvSpPr>
        <p:spPr>
          <a:xfrm>
            <a:off x="8805333" y="6356350"/>
            <a:ext cx="2743200" cy="365125"/>
          </a:xfrm>
        </p:spPr>
        <p:txBody>
          <a:bodyPr>
            <a:normAutofit/>
          </a:bodyPr>
          <a:lstStyle/>
          <a:p>
            <a:pPr>
              <a:spcAft>
                <a:spcPts val="600"/>
              </a:spcAft>
            </a:pPr>
            <a:fld id="{B7AAFC9F-027D-41C8-AF77-B08C40DBF044}" type="slidenum">
              <a:rPr lang="en-GB" smtClean="0">
                <a:solidFill>
                  <a:srgbClr val="C00000"/>
                </a:solidFill>
                <a:latin typeface="Times New Roman" panose="02020603050405020304" pitchFamily="18" charset="0"/>
                <a:cs typeface="Times New Roman" panose="02020603050405020304" pitchFamily="18" charset="0"/>
              </a:rPr>
              <a:pPr>
                <a:spcAft>
                  <a:spcPts val="600"/>
                </a:spcAft>
              </a:pPr>
              <a:t>7</a:t>
            </a:fld>
            <a:endParaRPr lang="en-GB" dirty="0">
              <a:solidFill>
                <a:srgbClr val="C00000"/>
              </a:solidFill>
              <a:latin typeface="Times New Roman" panose="02020603050405020304" pitchFamily="18" charset="0"/>
              <a:cs typeface="Times New Roman" panose="02020603050405020304" pitchFamily="18" charset="0"/>
            </a:endParaRPr>
          </a:p>
        </p:txBody>
      </p:sp>
      <p:pic>
        <p:nvPicPr>
          <p:cNvPr id="4" name="Picture 3" descr="A picture containing drawing&#10;&#10;Description automatically generated">
            <a:extLst>
              <a:ext uri="{FF2B5EF4-FFF2-40B4-BE49-F238E27FC236}">
                <a16:creationId xmlns:a16="http://schemas.microsoft.com/office/drawing/2014/main" id="{3CEB1A14-D268-4B6B-B4DA-4D75988B3D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9981" y="5790301"/>
            <a:ext cx="1915219" cy="867888"/>
          </a:xfrm>
          <a:prstGeom prst="rect">
            <a:avLst/>
          </a:prstGeom>
        </p:spPr>
      </p:pic>
    </p:spTree>
    <p:extLst>
      <p:ext uri="{BB962C8B-B14F-4D97-AF65-F5344CB8AC3E}">
        <p14:creationId xmlns:p14="http://schemas.microsoft.com/office/powerpoint/2010/main" val="301294491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F2A1E-4BD1-4D3D-906F-863A6B5B2364}"/>
              </a:ext>
            </a:extLst>
          </p:cNvPr>
          <p:cNvSpPr>
            <a:spLocks noGrp="1"/>
          </p:cNvSpPr>
          <p:nvPr>
            <p:ph type="title"/>
          </p:nvPr>
        </p:nvSpPr>
        <p:spPr>
          <a:xfrm>
            <a:off x="643468" y="272181"/>
            <a:ext cx="10905066" cy="870818"/>
          </a:xfrm>
        </p:spPr>
        <p:txBody>
          <a:bodyPr>
            <a:normAutofit/>
          </a:bodyPr>
          <a:lstStyle/>
          <a:p>
            <a:r>
              <a:rPr lang="en-GB" sz="3600" dirty="0">
                <a:solidFill>
                  <a:srgbClr val="C00000"/>
                </a:solidFill>
                <a:latin typeface="Times New Roman" panose="02020603050405020304" pitchFamily="18" charset="0"/>
                <a:cs typeface="Times New Roman" panose="02020603050405020304" pitchFamily="18" charset="0"/>
              </a:rPr>
              <a:t>Research questions</a:t>
            </a:r>
          </a:p>
        </p:txBody>
      </p:sp>
      <p:sp>
        <p:nvSpPr>
          <p:cNvPr id="10" name="Content Placeholder 9">
            <a:extLst>
              <a:ext uri="{FF2B5EF4-FFF2-40B4-BE49-F238E27FC236}">
                <a16:creationId xmlns:a16="http://schemas.microsoft.com/office/drawing/2014/main" id="{26ADE013-5111-4C96-A225-2F6597085804}"/>
              </a:ext>
            </a:extLst>
          </p:cNvPr>
          <p:cNvSpPr>
            <a:spLocks noGrp="1"/>
          </p:cNvSpPr>
          <p:nvPr>
            <p:ph idx="1"/>
          </p:nvPr>
        </p:nvSpPr>
        <p:spPr>
          <a:xfrm>
            <a:off x="643468" y="1175657"/>
            <a:ext cx="10612361" cy="4614643"/>
          </a:xfrm>
        </p:spPr>
        <p:txBody>
          <a:bodyPr>
            <a:normAutofit/>
          </a:bodyPr>
          <a:lstStyle/>
          <a:p>
            <a:pPr marL="0" indent="0" algn="just">
              <a:buNone/>
            </a:pPr>
            <a:r>
              <a:rPr lang="en-GB" sz="2000" dirty="0">
                <a:latin typeface="Times New Roman" panose="02020603050405020304" pitchFamily="18" charset="0"/>
                <a:cs typeface="Times New Roman" panose="02020603050405020304" pitchFamily="18" charset="0"/>
              </a:rPr>
              <a:t>The following research questions are raised and addressed in the present study:</a:t>
            </a:r>
          </a:p>
          <a:p>
            <a:pPr marL="914400" lvl="1" indent="-457200" algn="just">
              <a:lnSpc>
                <a:spcPct val="200000"/>
              </a:lnSpc>
              <a:buFont typeface="+mj-lt"/>
              <a:buAutoNum type="arabicPeriod"/>
            </a:pPr>
            <a:r>
              <a:rPr lang="en-GB" sz="2000" dirty="0">
                <a:latin typeface="Times New Roman" panose="02020603050405020304" pitchFamily="18" charset="0"/>
                <a:cs typeface="Times New Roman" panose="02020603050405020304" pitchFamily="18" charset="0"/>
              </a:rPr>
              <a:t>Do the five items of attitude towards mathematics questionnaire measure a single factor?  </a:t>
            </a:r>
          </a:p>
          <a:p>
            <a:pPr marL="914400" lvl="1" indent="-457200" algn="just">
              <a:lnSpc>
                <a:spcPct val="200000"/>
              </a:lnSpc>
              <a:buFont typeface="+mj-lt"/>
              <a:buAutoNum type="arabicPeriod"/>
            </a:pPr>
            <a:r>
              <a:rPr lang="en-GB" sz="2000" dirty="0">
                <a:latin typeface="Times New Roman" panose="02020603050405020304" pitchFamily="18" charset="0"/>
                <a:cs typeface="Times New Roman" panose="02020603050405020304" pitchFamily="18" charset="0"/>
              </a:rPr>
              <a:t>Does the attitude towards mathematics vary across students’ gender? </a:t>
            </a:r>
          </a:p>
          <a:p>
            <a:pPr marL="914400" lvl="1" indent="-457200" algn="just">
              <a:lnSpc>
                <a:spcPct val="200000"/>
              </a:lnSpc>
              <a:buFont typeface="+mj-lt"/>
              <a:buAutoNum type="arabicPeriod"/>
            </a:pPr>
            <a:r>
              <a:rPr lang="en-GB" sz="2000" dirty="0">
                <a:latin typeface="Times New Roman" panose="02020603050405020304" pitchFamily="18" charset="0"/>
                <a:cs typeface="Times New Roman" panose="02020603050405020304" pitchFamily="18" charset="0"/>
              </a:rPr>
              <a:t>Does the attitude towards mathematics vary across students’ age? </a:t>
            </a:r>
          </a:p>
          <a:p>
            <a:pPr marL="0" indent="0" algn="just">
              <a:lnSpc>
                <a:spcPct val="150000"/>
              </a:lnSpc>
              <a:buNone/>
            </a:pPr>
            <a:r>
              <a:rPr lang="en-GB" sz="2000" dirty="0">
                <a:latin typeface="Times New Roman" panose="02020603050405020304" pitchFamily="18" charset="0"/>
                <a:cs typeface="Times New Roman" panose="02020603050405020304" pitchFamily="18" charset="0"/>
              </a:rPr>
              <a:t>The author believes that empirical evidence to support answers to these questions will inform decisions on the use of this questionnaire for subsequent gender and age comparisons across universities in Norway. </a:t>
            </a:r>
          </a:p>
        </p:txBody>
      </p:sp>
      <p:sp>
        <p:nvSpPr>
          <p:cNvPr id="5" name="Footer Placeholder 4">
            <a:extLst>
              <a:ext uri="{FF2B5EF4-FFF2-40B4-BE49-F238E27FC236}">
                <a16:creationId xmlns:a16="http://schemas.microsoft.com/office/drawing/2014/main" id="{70CFEE91-2E6A-4519-A31E-3F2ABA34A348}"/>
              </a:ext>
            </a:extLst>
          </p:cNvPr>
          <p:cNvSpPr>
            <a:spLocks noGrp="1"/>
          </p:cNvSpPr>
          <p:nvPr>
            <p:ph type="ftr" sz="quarter" idx="11"/>
          </p:nvPr>
        </p:nvSpPr>
        <p:spPr>
          <a:xfrm>
            <a:off x="3657600" y="6356350"/>
            <a:ext cx="4495800" cy="365125"/>
          </a:xfrm>
        </p:spPr>
        <p:txBody>
          <a:bodyPr>
            <a:normAutofit/>
          </a:bodyPr>
          <a:lstStyle/>
          <a:p>
            <a:r>
              <a:rPr lang="en-GB" dirty="0">
                <a:solidFill>
                  <a:srgbClr val="C00000"/>
                </a:solidFill>
                <a:latin typeface="Times New Roman" panose="02020603050405020304" pitchFamily="18" charset="0"/>
                <a:cs typeface="Times New Roman" panose="02020603050405020304" pitchFamily="18" charset="0"/>
              </a:rPr>
              <a:t>Y. F.  Zakariya, </a:t>
            </a:r>
            <a:r>
              <a:rPr lang="en-GB" dirty="0" err="1">
                <a:solidFill>
                  <a:srgbClr val="C00000"/>
                </a:solidFill>
                <a:latin typeface="Times New Roman" panose="02020603050405020304" pitchFamily="18" charset="0"/>
                <a:cs typeface="Times New Roman" panose="02020603050405020304" pitchFamily="18" charset="0"/>
              </a:rPr>
              <a:t>SEFI</a:t>
            </a:r>
            <a:r>
              <a:rPr lang="en-GB" dirty="0">
                <a:solidFill>
                  <a:srgbClr val="C00000"/>
                </a:solidFill>
                <a:latin typeface="Times New Roman" panose="02020603050405020304" pitchFamily="18" charset="0"/>
                <a:cs typeface="Times New Roman" panose="02020603050405020304" pitchFamily="18" charset="0"/>
              </a:rPr>
              <a:t> conference at </a:t>
            </a:r>
            <a:r>
              <a:rPr lang="en-GB" dirty="0" err="1">
                <a:solidFill>
                  <a:srgbClr val="C00000"/>
                </a:solidFill>
                <a:latin typeface="Times New Roman" panose="02020603050405020304" pitchFamily="18" charset="0"/>
                <a:cs typeface="Times New Roman" panose="02020603050405020304" pitchFamily="18" charset="0"/>
              </a:rPr>
              <a:t>UiA</a:t>
            </a:r>
            <a:r>
              <a:rPr lang="en-GB" dirty="0">
                <a:solidFill>
                  <a:srgbClr val="C00000"/>
                </a:solidFill>
                <a:latin typeface="Times New Roman" panose="02020603050405020304" pitchFamily="18" charset="0"/>
                <a:cs typeface="Times New Roman" panose="02020603050405020304" pitchFamily="18" charset="0"/>
              </a:rPr>
              <a:t> (June. 17, 2021)</a:t>
            </a:r>
          </a:p>
        </p:txBody>
      </p:sp>
      <p:sp>
        <p:nvSpPr>
          <p:cNvPr id="7" name="Slide Number Placeholder 6">
            <a:extLst>
              <a:ext uri="{FF2B5EF4-FFF2-40B4-BE49-F238E27FC236}">
                <a16:creationId xmlns:a16="http://schemas.microsoft.com/office/drawing/2014/main" id="{EE9A50CB-CC79-4199-888D-834AEDA20031}"/>
              </a:ext>
            </a:extLst>
          </p:cNvPr>
          <p:cNvSpPr>
            <a:spLocks noGrp="1"/>
          </p:cNvSpPr>
          <p:nvPr>
            <p:ph type="sldNum" sz="quarter" idx="12"/>
          </p:nvPr>
        </p:nvSpPr>
        <p:spPr>
          <a:xfrm>
            <a:off x="8805333" y="6356350"/>
            <a:ext cx="2743200" cy="365125"/>
          </a:xfrm>
        </p:spPr>
        <p:txBody>
          <a:bodyPr>
            <a:normAutofit/>
          </a:bodyPr>
          <a:lstStyle/>
          <a:p>
            <a:pPr>
              <a:spcAft>
                <a:spcPts val="600"/>
              </a:spcAft>
            </a:pPr>
            <a:fld id="{B7AAFC9F-027D-41C8-AF77-B08C40DBF044}" type="slidenum">
              <a:rPr lang="en-GB" smtClean="0">
                <a:solidFill>
                  <a:srgbClr val="C00000"/>
                </a:solidFill>
                <a:latin typeface="Times New Roman" panose="02020603050405020304" pitchFamily="18" charset="0"/>
                <a:cs typeface="Times New Roman" panose="02020603050405020304" pitchFamily="18" charset="0"/>
              </a:rPr>
              <a:pPr>
                <a:spcAft>
                  <a:spcPts val="600"/>
                </a:spcAft>
              </a:pPr>
              <a:t>8</a:t>
            </a:fld>
            <a:endParaRPr lang="en-GB" dirty="0">
              <a:solidFill>
                <a:srgbClr val="C00000"/>
              </a:solidFill>
              <a:latin typeface="Times New Roman" panose="02020603050405020304" pitchFamily="18" charset="0"/>
              <a:cs typeface="Times New Roman" panose="02020603050405020304" pitchFamily="18" charset="0"/>
            </a:endParaRPr>
          </a:p>
        </p:txBody>
      </p:sp>
      <p:pic>
        <p:nvPicPr>
          <p:cNvPr id="4" name="Picture 3" descr="A picture containing drawing&#10;&#10;Description automatically generated">
            <a:extLst>
              <a:ext uri="{FF2B5EF4-FFF2-40B4-BE49-F238E27FC236}">
                <a16:creationId xmlns:a16="http://schemas.microsoft.com/office/drawing/2014/main" id="{3CEB1A14-D268-4B6B-B4DA-4D75988B3D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9981" y="5790301"/>
            <a:ext cx="1915219" cy="867888"/>
          </a:xfrm>
          <a:prstGeom prst="rect">
            <a:avLst/>
          </a:prstGeom>
        </p:spPr>
      </p:pic>
    </p:spTree>
    <p:extLst>
      <p:ext uri="{BB962C8B-B14F-4D97-AF65-F5344CB8AC3E}">
        <p14:creationId xmlns:p14="http://schemas.microsoft.com/office/powerpoint/2010/main" val="121713649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6" name="Rectangle 38">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41" name="Group 40">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9676747" y="0"/>
            <a:ext cx="2514948" cy="2174333"/>
            <a:chOff x="-305" y="-4155"/>
            <a:chExt cx="2514948" cy="2174333"/>
          </a:xfrm>
        </p:grpSpPr>
        <p:sp>
          <p:nvSpPr>
            <p:cNvPr id="42" name="Freeform: Shape 41">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Freeform: Shape 42">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4" name="Freeform: Shape 43">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5" name="Freeform: Shape 44">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47" name="Group 46">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305" y="4322879"/>
            <a:ext cx="3378428" cy="2535121"/>
            <a:chOff x="-305" y="-1"/>
            <a:chExt cx="3832880" cy="2876136"/>
          </a:xfrm>
        </p:grpSpPr>
        <p:sp>
          <p:nvSpPr>
            <p:cNvPr id="48" name="Freeform: Shape 47">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9" name="Freeform: Shape 48">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0" name="Freeform: Shape 49">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 name="Freeform: Shape 50">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5" name="Footer Placeholder 4">
            <a:extLst>
              <a:ext uri="{FF2B5EF4-FFF2-40B4-BE49-F238E27FC236}">
                <a16:creationId xmlns:a16="http://schemas.microsoft.com/office/drawing/2014/main" id="{5911CBDE-B340-4E14-BC11-F12B674F71E4}"/>
              </a:ext>
            </a:extLst>
          </p:cNvPr>
          <p:cNvSpPr>
            <a:spLocks noGrp="1"/>
          </p:cNvSpPr>
          <p:nvPr>
            <p:ph type="ftr" sz="quarter" idx="11"/>
          </p:nvPr>
        </p:nvSpPr>
        <p:spPr>
          <a:xfrm>
            <a:off x="4038599" y="6356350"/>
            <a:ext cx="4397830" cy="365125"/>
          </a:xfrm>
        </p:spPr>
        <p:txBody>
          <a:bodyPr vert="horz" lIns="91440" tIns="45720" rIns="91440" bIns="45720" rtlCol="0" anchor="ctr">
            <a:normAutofit/>
          </a:bodyPr>
          <a:lstStyle/>
          <a:p>
            <a:r>
              <a:rPr lang="en-GB" dirty="0">
                <a:solidFill>
                  <a:srgbClr val="C00000"/>
                </a:solidFill>
                <a:latin typeface="Times New Roman" panose="02020603050405020304" pitchFamily="18" charset="0"/>
                <a:cs typeface="Times New Roman" panose="02020603050405020304" pitchFamily="18" charset="0"/>
              </a:rPr>
              <a:t>Y. F.  Zakariya, </a:t>
            </a:r>
            <a:r>
              <a:rPr lang="en-GB" dirty="0" err="1">
                <a:solidFill>
                  <a:srgbClr val="C00000"/>
                </a:solidFill>
                <a:latin typeface="Times New Roman" panose="02020603050405020304" pitchFamily="18" charset="0"/>
                <a:cs typeface="Times New Roman" panose="02020603050405020304" pitchFamily="18" charset="0"/>
              </a:rPr>
              <a:t>SEFI</a:t>
            </a:r>
            <a:r>
              <a:rPr lang="en-GB" dirty="0">
                <a:solidFill>
                  <a:srgbClr val="C00000"/>
                </a:solidFill>
                <a:latin typeface="Times New Roman" panose="02020603050405020304" pitchFamily="18" charset="0"/>
                <a:cs typeface="Times New Roman" panose="02020603050405020304" pitchFamily="18" charset="0"/>
              </a:rPr>
              <a:t> conference at </a:t>
            </a:r>
            <a:r>
              <a:rPr lang="en-GB" dirty="0" err="1">
                <a:solidFill>
                  <a:srgbClr val="C00000"/>
                </a:solidFill>
                <a:latin typeface="Times New Roman" panose="02020603050405020304" pitchFamily="18" charset="0"/>
                <a:cs typeface="Times New Roman" panose="02020603050405020304" pitchFamily="18" charset="0"/>
              </a:rPr>
              <a:t>UiA</a:t>
            </a:r>
            <a:r>
              <a:rPr lang="en-GB" dirty="0">
                <a:solidFill>
                  <a:srgbClr val="C00000"/>
                </a:solidFill>
                <a:latin typeface="Times New Roman" panose="02020603050405020304" pitchFamily="18" charset="0"/>
                <a:cs typeface="Times New Roman" panose="02020603050405020304" pitchFamily="18" charset="0"/>
              </a:rPr>
              <a:t> (June. 17, 2021)</a:t>
            </a:r>
          </a:p>
        </p:txBody>
      </p:sp>
      <p:sp>
        <p:nvSpPr>
          <p:cNvPr id="8" name="Slide Number Placeholder 7">
            <a:extLst>
              <a:ext uri="{FF2B5EF4-FFF2-40B4-BE49-F238E27FC236}">
                <a16:creationId xmlns:a16="http://schemas.microsoft.com/office/drawing/2014/main" id="{D7C13628-1E8B-4A1B-8A2D-437FE6363AF3}"/>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7AAFC9F-027D-41C8-AF77-B08C40DBF044}" type="slidenum">
              <a:rPr kumimoji="0" lang="en-US" sz="1200" b="0" i="0" u="none" strike="noStrike" kern="1200" cap="none" spc="0" normalizeH="0" baseline="0" noProof="0" smtClean="0">
                <a:ln>
                  <a:noFill/>
                </a:ln>
                <a:solidFill>
                  <a:srgbClr val="C00000"/>
                </a:solidFill>
                <a:effectLst/>
                <a:uLnTx/>
                <a:uFillTx/>
                <a:latin typeface="Times New Roman" panose="02020603050405020304" pitchFamily="18" charset="0"/>
                <a:ea typeface="+mn-ea"/>
                <a:cs typeface="Times New Roman" panose="02020603050405020304" pitchFamily="18" charset="0"/>
              </a:rPr>
              <a:pPr marL="0" marR="0" lvl="0" indent="0" algn="r" defTabSz="914400" rtl="0" eaLnBrk="1" fontAlgn="auto" latinLnBrk="0" hangingPunct="1">
                <a:lnSpc>
                  <a:spcPct val="100000"/>
                </a:lnSpc>
                <a:spcBef>
                  <a:spcPts val="0"/>
                </a:spcBef>
                <a:spcAft>
                  <a:spcPts val="600"/>
                </a:spcAft>
                <a:buClrTx/>
                <a:buSzTx/>
                <a:buFontTx/>
                <a:buNone/>
                <a:tabLst/>
                <a:defRPr/>
              </a:pPr>
              <a:t>9</a:t>
            </a:fld>
            <a:endParaRPr kumimoji="0" lang="en-US" sz="1200" b="0" i="0" u="none"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endParaRPr>
          </a:p>
        </p:txBody>
      </p:sp>
      <p:pic>
        <p:nvPicPr>
          <p:cNvPr id="4" name="Picture 3" descr="A picture containing drawing&#10;&#10;Description automatically generated">
            <a:extLst>
              <a:ext uri="{FF2B5EF4-FFF2-40B4-BE49-F238E27FC236}">
                <a16:creationId xmlns:a16="http://schemas.microsoft.com/office/drawing/2014/main" id="{3CEB1A14-D268-4B6B-B4DA-4D75988B3D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9981" y="5790301"/>
            <a:ext cx="1915219" cy="867888"/>
          </a:xfrm>
          <a:prstGeom prst="rect">
            <a:avLst/>
          </a:prstGeom>
        </p:spPr>
      </p:pic>
      <p:sp>
        <p:nvSpPr>
          <p:cNvPr id="22" name="Title 10">
            <a:extLst>
              <a:ext uri="{FF2B5EF4-FFF2-40B4-BE49-F238E27FC236}">
                <a16:creationId xmlns:a16="http://schemas.microsoft.com/office/drawing/2014/main" id="{A78BEEBD-D388-4514-9AEE-8032ECB633DD}"/>
              </a:ext>
            </a:extLst>
          </p:cNvPr>
          <p:cNvSpPr>
            <a:spLocks noGrp="1"/>
          </p:cNvSpPr>
          <p:nvPr>
            <p:ph type="title"/>
          </p:nvPr>
        </p:nvSpPr>
        <p:spPr>
          <a:xfrm>
            <a:off x="3135086" y="2455183"/>
            <a:ext cx="5475514" cy="1325563"/>
          </a:xfrm>
        </p:spPr>
        <p:txBody>
          <a:bodyPr/>
          <a:lstStyle/>
          <a:p>
            <a:pPr algn="ctr"/>
            <a:r>
              <a:rPr lang="en-GB" dirty="0">
                <a:solidFill>
                  <a:srgbClr val="C00000"/>
                </a:solidFill>
                <a:latin typeface="Times New Roman" panose="02020603050405020304" pitchFamily="18" charset="0"/>
                <a:cs typeface="Times New Roman" panose="02020603050405020304" pitchFamily="18" charset="0"/>
              </a:rPr>
              <a:t>Research Methods</a:t>
            </a:r>
          </a:p>
        </p:txBody>
      </p:sp>
    </p:spTree>
    <p:extLst>
      <p:ext uri="{BB962C8B-B14F-4D97-AF65-F5344CB8AC3E}">
        <p14:creationId xmlns:p14="http://schemas.microsoft.com/office/powerpoint/2010/main" val="930335647"/>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5C8CB19BE83F74A9B2811115C461C4C" ma:contentTypeVersion="7" ma:contentTypeDescription="Create a new document." ma:contentTypeScope="" ma:versionID="89480b1456811f40707376a0e5e59d5f">
  <xsd:schema xmlns:xsd="http://www.w3.org/2001/XMLSchema" xmlns:xs="http://www.w3.org/2001/XMLSchema" xmlns:p="http://schemas.microsoft.com/office/2006/metadata/properties" xmlns:ns3="fb48c527-c0cb-41d4-8611-4b064f55e062" targetNamespace="http://schemas.microsoft.com/office/2006/metadata/properties" ma:root="true" ma:fieldsID="ef089f336c6216b727306fe39f05350a" ns3:_="">
    <xsd:import namespace="fb48c527-c0cb-41d4-8611-4b064f55e062"/>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48c527-c0cb-41d4-8611-4b064f55e06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5F1A946-7292-4F96-89EE-B648CD844D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48c527-c0cb-41d4-8611-4b064f55e06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35BE104-2D16-4B12-8C22-9E1D43BD5DC6}">
  <ds:schemaRefs>
    <ds:schemaRef ds:uri="http://schemas.microsoft.com/sharepoint/v3/contenttype/forms"/>
  </ds:schemaRefs>
</ds:datastoreItem>
</file>

<file path=customXml/itemProps3.xml><?xml version="1.0" encoding="utf-8"?>
<ds:datastoreItem xmlns:ds="http://schemas.openxmlformats.org/officeDocument/2006/customXml" ds:itemID="{3342F073-0919-426B-9818-EFC317D610DB}">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fb48c527-c0cb-41d4-8611-4b064f55e062"/>
    <ds:schemaRef ds:uri="http://purl.org/dc/elements/1.1/"/>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Gallery</Template>
  <TotalTime>25004</TotalTime>
  <Words>2568</Words>
  <Application>Microsoft Office PowerPoint</Application>
  <PresentationFormat>Widescreen</PresentationFormat>
  <Paragraphs>230</Paragraphs>
  <Slides>22</Slides>
  <Notes>10</Notes>
  <HiddenSlides>0</HiddenSlides>
  <MMClips>0</MMClips>
  <ScaleCrop>false</ScaleCrop>
  <HeadingPairs>
    <vt:vector size="6" baseType="variant">
      <vt:variant>
        <vt:lpstr>Brukte skrifter</vt:lpstr>
      </vt:variant>
      <vt:variant>
        <vt:i4>6</vt:i4>
      </vt:variant>
      <vt:variant>
        <vt:lpstr>Tema</vt:lpstr>
      </vt:variant>
      <vt:variant>
        <vt:i4>1</vt:i4>
      </vt:variant>
      <vt:variant>
        <vt:lpstr>Lysbildetitler</vt:lpstr>
      </vt:variant>
      <vt:variant>
        <vt:i4>22</vt:i4>
      </vt:variant>
    </vt:vector>
  </HeadingPairs>
  <TitlesOfParts>
    <vt:vector size="29" baseType="lpstr">
      <vt:lpstr>Arial</vt:lpstr>
      <vt:lpstr>Calibri</vt:lpstr>
      <vt:lpstr>Calibri Light</vt:lpstr>
      <vt:lpstr>Cambria Math</vt:lpstr>
      <vt:lpstr>Times New Roman</vt:lpstr>
      <vt:lpstr>Wingdings</vt:lpstr>
      <vt:lpstr>Office Theme</vt:lpstr>
      <vt:lpstr>PowerPoint-presentasjon</vt:lpstr>
      <vt:lpstr>Variations of engineering students’ attitude towards mathematics across gender and age: A MIMIC model approach</vt:lpstr>
      <vt:lpstr>Outline</vt:lpstr>
      <vt:lpstr>Research Background</vt:lpstr>
      <vt:lpstr>Conceptualisation of attitude towards mathematics</vt:lpstr>
      <vt:lpstr>Importance of attitude towards mathematics</vt:lpstr>
      <vt:lpstr>Statement of the problem/Purpose of the study</vt:lpstr>
      <vt:lpstr>Research questions</vt:lpstr>
      <vt:lpstr>Research Methods</vt:lpstr>
      <vt:lpstr>Participants and measure</vt:lpstr>
      <vt:lpstr>Data collection</vt:lpstr>
      <vt:lpstr>Data analysis</vt:lpstr>
      <vt:lpstr>Data analysis</vt:lpstr>
      <vt:lpstr>Results and Discussion</vt:lpstr>
      <vt:lpstr>Research question one</vt:lpstr>
      <vt:lpstr>Research question one</vt:lpstr>
      <vt:lpstr>Research questions two and three</vt:lpstr>
      <vt:lpstr>Research questions two and three</vt:lpstr>
      <vt:lpstr>Conclusion</vt:lpstr>
      <vt:lpstr>Concluding remarks</vt:lpstr>
      <vt:lpstr>References</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Yusuf Feyisara Zakariya</dc:creator>
  <cp:lastModifiedBy>Elisabeth Rasmussen</cp:lastModifiedBy>
  <cp:revision>26</cp:revision>
  <dcterms:created xsi:type="dcterms:W3CDTF">2020-08-31T12:33:30Z</dcterms:created>
  <dcterms:modified xsi:type="dcterms:W3CDTF">2021-06-18T06:14:49Z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4114459-e220-4ae9-b339-4ebe6008cdd4_Enabled">
    <vt:lpwstr>true</vt:lpwstr>
  </property>
  <property fmtid="{D5CDD505-2E9C-101B-9397-08002B2CF9AE}" pid="3" name="MSIP_Label_b4114459-e220-4ae9-b339-4ebe6008cdd4_SetDate">
    <vt:lpwstr>2021-06-18T06:14:10Z</vt:lpwstr>
  </property>
  <property fmtid="{D5CDD505-2E9C-101B-9397-08002B2CF9AE}" pid="4" name="MSIP_Label_b4114459-e220-4ae9-b339-4ebe6008cdd4_Method">
    <vt:lpwstr>Standard</vt:lpwstr>
  </property>
  <property fmtid="{D5CDD505-2E9C-101B-9397-08002B2CF9AE}" pid="5" name="MSIP_Label_b4114459-e220-4ae9-b339-4ebe6008cdd4_Name">
    <vt:lpwstr>b4114459-e220-4ae9-b339-4ebe6008cdd4</vt:lpwstr>
  </property>
  <property fmtid="{D5CDD505-2E9C-101B-9397-08002B2CF9AE}" pid="6" name="MSIP_Label_b4114459-e220-4ae9-b339-4ebe6008cdd4_SiteId">
    <vt:lpwstr>8482881e-3699-4b3f-b135-cf4800bc1efb</vt:lpwstr>
  </property>
  <property fmtid="{D5CDD505-2E9C-101B-9397-08002B2CF9AE}" pid="7" name="MSIP_Label_b4114459-e220-4ae9-b339-4ebe6008cdd4_ActionId">
    <vt:lpwstr>dd9ee48e-daa5-43ff-ae58-6ce29d0f81e0</vt:lpwstr>
  </property>
  <property fmtid="{D5CDD505-2E9C-101B-9397-08002B2CF9AE}" pid="8" name="MSIP_Label_b4114459-e220-4ae9-b339-4ebe6008cdd4_ContentBits">
    <vt:lpwstr>0</vt:lpwstr>
  </property>
</Properties>
</file>