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4" r:id="rId7"/>
    <p:sldId id="258" r:id="rId8"/>
    <p:sldId id="259" r:id="rId9"/>
    <p:sldId id="265" r:id="rId10"/>
    <p:sldId id="262" r:id="rId11"/>
    <p:sldId id="260" r:id="rId12"/>
    <p:sldId id="263" r:id="rId13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3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3510-91C3-C240-946C-A0D90DF75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06CEF-2FF8-CE4F-8304-8CB8100CC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2433-2CC4-B344-BA29-7BA7224E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440B-F45E-6E4A-8603-E500A119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B05CA-0C71-FC4F-A0CC-62FD4018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1454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BB59-3237-A54B-A9AF-7A8314EC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F74E9-07EA-ED44-A8C2-814B08AB7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9FEDF-FE1B-7E42-8442-F9712D45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D8C25-4CB3-944B-99EF-77961E43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6A339-A4CF-5D4F-BB98-4D776911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8827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D8CE5-9F38-5548-B472-8F50770FB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3E9CB-392A-034E-9758-CA548185A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C63EB-BBAB-BF4F-82B1-D0CC9C1C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57495-BD46-4D4F-8E32-513ACB02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36070-D1F3-574B-B211-4FC0F13D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1839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1910-F5C3-AD43-A30F-D810E083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67439-4544-FD4A-80CD-E55502BA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AF91B-F090-0845-9025-45E3790B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35F6-0F40-9449-BC50-70262224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64E7-0A73-EE4C-977C-234E663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815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B650-C928-F844-A1D7-4BF2DE44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272C3-E1E7-E943-809C-CA3F459CA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71047-FFF2-DE44-AF7B-C5B16525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4F0BE-D0F3-6348-8AB9-4A57DCCE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F569-0835-254A-B144-4DA4E4A9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410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6811-B10D-4848-977D-453E2167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ECCA-1422-D448-A46F-1C6DF1696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97D68-C9A2-AB46-B2CA-5BBFA9B6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168B6-62F8-7C48-9C5A-C78BD53D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AADBF-32DF-894C-A5DC-021B4D5E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E0139-A3EB-5B40-A6D5-F05E31CB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7399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83BF-8476-2944-A743-45ECE838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D5C6E-5E40-F046-BAC4-CB78759A0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484BD-50A2-8C49-BB00-72CCCE18C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9C736-3EC8-1D4B-8284-DBF9F0A67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62548-9577-734D-9722-771ACBC37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9288B-E49D-844F-8A15-FD0CA085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36FB9-6A37-3546-9FAB-172E887A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0E1D7-6A5E-E34B-994D-9F8757B7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012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864B-DC7C-F943-A21F-ECB82C4F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B0930-9F07-CA4F-96A7-86C0C004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36A4A-F9BF-4640-8982-0C04AF7B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8BECD-6C70-4242-8AB8-1397F145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03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BAF47-94C9-CE47-BFC4-5D3EB79E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09842-033B-6C47-8B9D-8C38532F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133B1-9AFB-F44E-891A-9F314530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199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617C-3C14-3041-866D-3FF571EE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327C-53B3-1343-A130-F0F513E9D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FACF1-050A-7F4A-9F87-184E0D60D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5FFD8-B701-8548-ABFB-17511FC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DDCB2-CB18-0F41-BBE6-491583FE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886DE-7549-BA4F-9180-8B529996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907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34FB-287C-7A42-A4D7-DFB7050E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41813-A371-6244-9A98-FBF9B351C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C78B2-5558-4A4C-AC8A-EAEB6DC90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CA506-C6AE-3D4B-9F6A-15B3674E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34301-4E94-BB4E-A058-EE7CA464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AEA81-D0E5-2743-88D7-D756B506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280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44864-2D2E-AE49-91BA-6BA137E9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94099-6623-CF43-A380-F78FBE301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368B1-32CC-5442-B4A7-648977C4A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80FE-5091-784F-9444-E0E99C136525}" type="datetimeFigureOut">
              <a:rPr lang="en-NO" smtClean="0"/>
              <a:t>08/18/2021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DEC0B-52B7-4C43-A000-787A6E71F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55077-2BB2-5E49-89C9-CD5A7566C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E729-9823-2347-B683-602665F9DE5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602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4CB4-2CAC-6443-84B9-E047FDB5D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New Guidelines for the National Curriculum Regulations for Engineering Education in Norway</a:t>
            </a:r>
            <a:br>
              <a:rPr lang="en-US" sz="3200" b="1" dirty="0"/>
            </a:br>
            <a:r>
              <a:rPr lang="en-US" sz="3200" b="1" dirty="0"/>
              <a:t>(with emphasis on Mathematics) </a:t>
            </a:r>
            <a:br>
              <a:rPr lang="en-NO" dirty="0"/>
            </a:b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71845-8839-0F40-9CC2-10D3B2276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384"/>
            <a:ext cx="9144000" cy="2214757"/>
          </a:xfrm>
        </p:spPr>
        <p:txBody>
          <a:bodyPr>
            <a:normAutofit fontScale="85000" lnSpcReduction="20000"/>
          </a:bodyPr>
          <a:lstStyle/>
          <a:p>
            <a:endParaRPr lang="en-NO" dirty="0"/>
          </a:p>
          <a:p>
            <a:r>
              <a:rPr lang="en-NO" dirty="0"/>
              <a:t>Anders Tranberg (University of Stavanger)</a:t>
            </a:r>
          </a:p>
          <a:p>
            <a:r>
              <a:rPr lang="en-GB" sz="1800" dirty="0"/>
              <a:t>O</a:t>
            </a:r>
            <a:r>
              <a:rPr lang="en-NO" sz="1800" dirty="0"/>
              <a:t>n behalf of</a:t>
            </a:r>
          </a:p>
          <a:p>
            <a:r>
              <a:rPr lang="en-NO" sz="1800" dirty="0"/>
              <a:t>Mette Mo Jakobsen (Universities Norway/University of Agder)</a:t>
            </a:r>
          </a:p>
          <a:p>
            <a:r>
              <a:rPr lang="en-NO" sz="1800" dirty="0"/>
              <a:t>Inger Johanne Lurås (University of South-Eastern Norway)</a:t>
            </a:r>
          </a:p>
          <a:p>
            <a:r>
              <a:rPr lang="en-NO" sz="1800" dirty="0"/>
              <a:t>Arvid Siqveland (University of South-Eastern Norway)</a:t>
            </a:r>
          </a:p>
          <a:p>
            <a:r>
              <a:rPr lang="en-NO" sz="1800" dirty="0"/>
              <a:t>Thomas Gjesteland (University of Agder)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DB10F2C0-38B9-CD41-A3D8-0456A36F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98" y="5991301"/>
            <a:ext cx="1630783" cy="65231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6ABFCC-B67E-A24C-8E8E-1E56F75BF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596" y="5997777"/>
            <a:ext cx="2047003" cy="6516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54B3F3E7-1296-7044-B4A0-5E3F1525C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480" y="5997777"/>
            <a:ext cx="1910879" cy="65764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B011817-7966-204E-83B0-718967AB9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814" y="5997777"/>
            <a:ext cx="1304451" cy="6522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055F93-AF7D-4640-8E91-25C60C7FF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802" y="6010491"/>
            <a:ext cx="2780263" cy="649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3F521-D270-7747-8DEC-F4A6DB7A9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287" y="5084956"/>
            <a:ext cx="5334384" cy="7267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074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C352F60-9F23-A946-9102-2BF7CA687DA8}"/>
              </a:ext>
            </a:extLst>
          </p:cNvPr>
          <p:cNvSpPr/>
          <p:nvPr/>
        </p:nvSpPr>
        <p:spPr>
          <a:xfrm>
            <a:off x="162366" y="1067716"/>
            <a:ext cx="5368973" cy="556725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074E3-7966-E740-A427-3EF054A1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499" y="136491"/>
            <a:ext cx="8570820" cy="702593"/>
          </a:xfrm>
        </p:spPr>
        <p:txBody>
          <a:bodyPr>
            <a:normAutofit fontScale="90000"/>
          </a:bodyPr>
          <a:lstStyle/>
          <a:p>
            <a:r>
              <a:rPr lang="en-NO" sz="2800" b="1" dirty="0"/>
              <a:t>Becoming an “Engineer” in Norway: Terminology and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105D-FAD3-7646-BAE5-0680E585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39" y="1180746"/>
            <a:ext cx="4902200" cy="5567258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endParaRPr lang="en-NO" sz="1600" dirty="0"/>
          </a:p>
          <a:p>
            <a:pPr>
              <a:lnSpc>
                <a:spcPct val="120000"/>
              </a:lnSpc>
            </a:pPr>
            <a:r>
              <a:rPr lang="en-NO" sz="1800" dirty="0">
                <a:solidFill>
                  <a:schemeClr val="bg1"/>
                </a:solidFill>
              </a:rPr>
              <a:t>The title </a:t>
            </a:r>
            <a:r>
              <a:rPr lang="en-NO" sz="1800" b="1" dirty="0">
                <a:solidFill>
                  <a:schemeClr val="bg1"/>
                </a:solidFill>
              </a:rPr>
              <a:t>”Ingeniør</a:t>
            </a:r>
            <a:r>
              <a:rPr lang="en-NO" sz="1800" dirty="0">
                <a:solidFill>
                  <a:schemeClr val="bg1"/>
                </a:solidFill>
              </a:rPr>
              <a:t>” is in Norway awarded to persons who complete a suitably accredited 3-year (180 ECTS) education. The </a:t>
            </a:r>
            <a:r>
              <a:rPr lang="en-NO" sz="1800" b="1" dirty="0">
                <a:solidFill>
                  <a:schemeClr val="bg1"/>
                </a:solidFill>
              </a:rPr>
              <a:t>National Curriculum Regulations </a:t>
            </a:r>
            <a:r>
              <a:rPr lang="en-NO" sz="1800" dirty="0">
                <a:solidFill>
                  <a:schemeClr val="bg1"/>
                </a:solidFill>
              </a:rPr>
              <a:t>for the Bachelor’s Degree in Engineering is intended to provide a </a:t>
            </a:r>
            <a:r>
              <a:rPr lang="en-NO" sz="1800" b="1" dirty="0">
                <a:solidFill>
                  <a:schemeClr val="bg1"/>
                </a:solidFill>
              </a:rPr>
              <a:t>National Standard</a:t>
            </a:r>
            <a:r>
              <a:rPr lang="en-NO" sz="1800" dirty="0">
                <a:solidFill>
                  <a:schemeClr val="bg1"/>
                </a:solidFill>
              </a:rPr>
              <a:t> for all Engineering degrees, which in turn is informed by international standards.</a:t>
            </a:r>
          </a:p>
          <a:p>
            <a:pPr>
              <a:lnSpc>
                <a:spcPct val="120000"/>
              </a:lnSpc>
            </a:pPr>
            <a:r>
              <a:rPr lang="en-NO" sz="1800" dirty="0">
                <a:solidFill>
                  <a:schemeClr val="bg1"/>
                </a:solidFill>
              </a:rPr>
              <a:t>The </a:t>
            </a:r>
            <a:r>
              <a:rPr lang="en-NO" sz="1800" b="1" dirty="0">
                <a:solidFill>
                  <a:schemeClr val="bg1"/>
                </a:solidFill>
              </a:rPr>
              <a:t>Regulations</a:t>
            </a:r>
            <a:r>
              <a:rPr lang="en-NO" sz="1800" dirty="0">
                <a:solidFill>
                  <a:schemeClr val="bg1"/>
                </a:solidFill>
              </a:rPr>
              <a:t> in themselves are rather brief, but are supplemented by </a:t>
            </a:r>
            <a:r>
              <a:rPr lang="en-NO" sz="1800" b="1" dirty="0">
                <a:solidFill>
                  <a:schemeClr val="bg1"/>
                </a:solidFill>
              </a:rPr>
              <a:t>National</a:t>
            </a:r>
            <a:r>
              <a:rPr lang="en-NO" sz="1800" dirty="0">
                <a:solidFill>
                  <a:schemeClr val="bg1"/>
                </a:solidFill>
              </a:rPr>
              <a:t> </a:t>
            </a:r>
            <a:r>
              <a:rPr lang="en-NO" sz="1800" b="1" dirty="0">
                <a:solidFill>
                  <a:schemeClr val="bg1"/>
                </a:solidFill>
              </a:rPr>
              <a:t>Guidelines</a:t>
            </a:r>
            <a:r>
              <a:rPr lang="en-NO" sz="1800" dirty="0">
                <a:solidFill>
                  <a:schemeClr val="bg1"/>
                </a:solidFill>
              </a:rPr>
              <a:t>, fleshing out how the regulations should be(?) understood and implemented.</a:t>
            </a:r>
          </a:p>
          <a:p>
            <a:pPr>
              <a:lnSpc>
                <a:spcPct val="120000"/>
              </a:lnSpc>
            </a:pPr>
            <a:r>
              <a:rPr lang="en-NO" sz="1800" dirty="0">
                <a:solidFill>
                  <a:schemeClr val="bg1"/>
                </a:solidFill>
              </a:rPr>
              <a:t>Engineers may proceed to a 2-year (120 ECTS) </a:t>
            </a:r>
            <a:r>
              <a:rPr lang="en-NO" sz="1800" b="1" dirty="0">
                <a:solidFill>
                  <a:schemeClr val="bg1"/>
                </a:solidFill>
              </a:rPr>
              <a:t>Master’s degree in technology</a:t>
            </a:r>
            <a:r>
              <a:rPr lang="en-NO" sz="1800" dirty="0">
                <a:solidFill>
                  <a:schemeClr val="bg1"/>
                </a:solidFill>
              </a:rPr>
              <a:t>, which is not regulated. </a:t>
            </a:r>
          </a:p>
          <a:p>
            <a:pPr>
              <a:lnSpc>
                <a:spcPct val="120000"/>
              </a:lnSpc>
            </a:pPr>
            <a:r>
              <a:rPr lang="en-NO" sz="1800" dirty="0">
                <a:solidFill>
                  <a:schemeClr val="bg1"/>
                </a:solidFill>
              </a:rPr>
              <a:t>However: The title </a:t>
            </a:r>
            <a:r>
              <a:rPr lang="en-NO" sz="1800" b="1" dirty="0">
                <a:solidFill>
                  <a:schemeClr val="bg1"/>
                </a:solidFill>
              </a:rPr>
              <a:t>“Sivil-Ingeniør” </a:t>
            </a:r>
            <a:r>
              <a:rPr lang="en-NO" sz="1800" dirty="0">
                <a:solidFill>
                  <a:schemeClr val="bg1"/>
                </a:solidFill>
              </a:rPr>
              <a:t>is protected, and is awarded to persons who complete a Master’s degree in technology, on top of a 3-year Engineering Bachelor’s degree fulfilling additional requirements on Maths, Statistics, Physics, Chemistry and IT content. Being a “Sivil-Ingeniør” is popular and lucrative in</a:t>
            </a:r>
            <a:r>
              <a:rPr lang="en-GB" sz="1800" dirty="0">
                <a:solidFill>
                  <a:schemeClr val="bg1"/>
                </a:solidFill>
              </a:rPr>
              <a:t> t</a:t>
            </a:r>
            <a:r>
              <a:rPr lang="en-NO" sz="1800" dirty="0">
                <a:solidFill>
                  <a:schemeClr val="bg1"/>
                </a:solidFill>
              </a:rPr>
              <a:t>he Norwegian job-market. </a:t>
            </a:r>
          </a:p>
          <a:p>
            <a:pPr>
              <a:lnSpc>
                <a:spcPct val="120000"/>
              </a:lnSpc>
            </a:pPr>
            <a:r>
              <a:rPr lang="en-NO" sz="1800" dirty="0">
                <a:solidFill>
                  <a:schemeClr val="bg1"/>
                </a:solidFill>
              </a:rPr>
              <a:t>Regulations + Guidelines + Siv. Ing. = Norwegian framework for engineering education.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F6E072-5083-104F-B620-EEE3EB7B330A}"/>
              </a:ext>
            </a:extLst>
          </p:cNvPr>
          <p:cNvSpPr/>
          <p:nvPr/>
        </p:nvSpPr>
        <p:spPr>
          <a:xfrm>
            <a:off x="6286500" y="1469315"/>
            <a:ext cx="4902200" cy="1143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3-year  Bachelor’s degree fullfilling Regulations</a:t>
            </a:r>
          </a:p>
          <a:p>
            <a:pPr algn="ctr"/>
            <a:r>
              <a:rPr lang="en-NO" dirty="0"/>
              <a:t> (detailed by Guidelines)</a:t>
            </a:r>
          </a:p>
          <a:p>
            <a:pPr algn="ctr"/>
            <a:r>
              <a:rPr lang="en-NO" dirty="0">
                <a:sym typeface="Wingdings" pitchFamily="2" charset="2"/>
              </a:rPr>
              <a:t> Engineer title</a:t>
            </a:r>
            <a:endParaRPr lang="en-NO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48A9E1-253D-B446-A5BA-782FCD628935}"/>
              </a:ext>
            </a:extLst>
          </p:cNvPr>
          <p:cNvSpPr/>
          <p:nvPr/>
        </p:nvSpPr>
        <p:spPr>
          <a:xfrm>
            <a:off x="6556131" y="3411621"/>
            <a:ext cx="2895600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2-year  Master’s degree in Technology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0BDEF0-6C04-4A4F-B94C-813BC169FCB4}"/>
              </a:ext>
            </a:extLst>
          </p:cNvPr>
          <p:cNvSpPr/>
          <p:nvPr/>
        </p:nvSpPr>
        <p:spPr>
          <a:xfrm>
            <a:off x="9624645" y="5064878"/>
            <a:ext cx="2196123" cy="47942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Sivil-Ingeniør title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0E05AC-EEC4-D547-AD2B-F0F26EAEE860}"/>
              </a:ext>
            </a:extLst>
          </p:cNvPr>
          <p:cNvSpPr/>
          <p:nvPr/>
        </p:nvSpPr>
        <p:spPr>
          <a:xfrm>
            <a:off x="6096000" y="5064878"/>
            <a:ext cx="2376854" cy="47942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Master in technology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524B8403-2195-B84E-9722-10845F019FF7}"/>
              </a:ext>
            </a:extLst>
          </p:cNvPr>
          <p:cNvSpPr/>
          <p:nvPr/>
        </p:nvSpPr>
        <p:spPr>
          <a:xfrm>
            <a:off x="7778262" y="4510752"/>
            <a:ext cx="304800" cy="59799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9DFF07A-E08C-A143-A9DF-D1B45C2B4DA5}"/>
              </a:ext>
            </a:extLst>
          </p:cNvPr>
          <p:cNvSpPr/>
          <p:nvPr/>
        </p:nvSpPr>
        <p:spPr>
          <a:xfrm>
            <a:off x="8472854" y="2568445"/>
            <a:ext cx="304800" cy="84317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CC059802-FE31-214A-8226-1711FAAE57C6}"/>
              </a:ext>
            </a:extLst>
          </p:cNvPr>
          <p:cNvSpPr/>
          <p:nvPr/>
        </p:nvSpPr>
        <p:spPr>
          <a:xfrm rot="19306114">
            <a:off x="9433760" y="4416050"/>
            <a:ext cx="304800" cy="79056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Curved Left Arrow 14">
            <a:extLst>
              <a:ext uri="{FF2B5EF4-FFF2-40B4-BE49-F238E27FC236}">
                <a16:creationId xmlns:a16="http://schemas.microsoft.com/office/drawing/2014/main" id="{F78E9F39-4B5C-834B-BD8E-8005C798B776}"/>
              </a:ext>
            </a:extLst>
          </p:cNvPr>
          <p:cNvSpPr/>
          <p:nvPr/>
        </p:nvSpPr>
        <p:spPr>
          <a:xfrm>
            <a:off x="9765322" y="2612315"/>
            <a:ext cx="398586" cy="225840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B571B5-0850-064E-9E7B-0647DD16855D}"/>
              </a:ext>
            </a:extLst>
          </p:cNvPr>
          <p:cNvSpPr/>
          <p:nvPr/>
        </p:nvSpPr>
        <p:spPr>
          <a:xfrm>
            <a:off x="9765322" y="3166439"/>
            <a:ext cx="2196123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/>
              <a:t>If bachelor’s degree boosted with extra Maths, Statistics, Physics, Chemistry and IT</a:t>
            </a:r>
          </a:p>
        </p:txBody>
      </p:sp>
    </p:spTree>
    <p:extLst>
      <p:ext uri="{BB962C8B-B14F-4D97-AF65-F5344CB8AC3E}">
        <p14:creationId xmlns:p14="http://schemas.microsoft.com/office/powerpoint/2010/main" val="3863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5BDC4-2330-714C-A14C-9615AFAF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53" y="627378"/>
            <a:ext cx="4507738" cy="5603244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F02387F7-B4B3-6249-9A70-68C187DC7E98}"/>
              </a:ext>
            </a:extLst>
          </p:cNvPr>
          <p:cNvSpPr/>
          <p:nvPr/>
        </p:nvSpPr>
        <p:spPr>
          <a:xfrm>
            <a:off x="3020822" y="4450080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E7AF60E0-1829-9949-8584-95725A2BB7E2}"/>
              </a:ext>
            </a:extLst>
          </p:cNvPr>
          <p:cNvSpPr/>
          <p:nvPr/>
        </p:nvSpPr>
        <p:spPr>
          <a:xfrm>
            <a:off x="2868421" y="4383024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ED0F05B3-0E84-0340-BF12-17E2C26842E5}"/>
              </a:ext>
            </a:extLst>
          </p:cNvPr>
          <p:cNvSpPr/>
          <p:nvPr/>
        </p:nvSpPr>
        <p:spPr>
          <a:xfrm>
            <a:off x="3132772" y="4901184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82613E03-D91E-D849-BDCC-4C8244C0A130}"/>
              </a:ext>
            </a:extLst>
          </p:cNvPr>
          <p:cNvSpPr/>
          <p:nvPr/>
        </p:nvSpPr>
        <p:spPr>
          <a:xfrm>
            <a:off x="2827972" y="4614672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4EBC45AF-2900-F246-A966-341EB08604FB}"/>
              </a:ext>
            </a:extLst>
          </p:cNvPr>
          <p:cNvSpPr/>
          <p:nvPr/>
        </p:nvSpPr>
        <p:spPr>
          <a:xfrm>
            <a:off x="4307649" y="895602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8066F4A5-F3ED-FE4D-A5CB-113CDC4D9313}"/>
              </a:ext>
            </a:extLst>
          </p:cNvPr>
          <p:cNvSpPr/>
          <p:nvPr/>
        </p:nvSpPr>
        <p:spPr>
          <a:xfrm>
            <a:off x="2868422" y="2349753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093ED2E2-FA60-CA46-97E8-501B7BEC6DDE}"/>
              </a:ext>
            </a:extLst>
          </p:cNvPr>
          <p:cNvSpPr/>
          <p:nvPr/>
        </p:nvSpPr>
        <p:spPr>
          <a:xfrm>
            <a:off x="2195639" y="5455920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6BABEA33-FFB9-5D4C-BFA7-FD0828DC22F3}"/>
              </a:ext>
            </a:extLst>
          </p:cNvPr>
          <p:cNvSpPr/>
          <p:nvPr/>
        </p:nvSpPr>
        <p:spPr>
          <a:xfrm>
            <a:off x="1535620" y="5071872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A5BD737-805A-7A49-82C4-4228C701E0C9}"/>
              </a:ext>
            </a:extLst>
          </p:cNvPr>
          <p:cNvSpPr/>
          <p:nvPr/>
        </p:nvSpPr>
        <p:spPr>
          <a:xfrm>
            <a:off x="1470787" y="4687824"/>
            <a:ext cx="223901" cy="2316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E63DA5C8-69E9-ED4E-B3DE-1E235E785881}"/>
              </a:ext>
            </a:extLst>
          </p:cNvPr>
          <p:cNvSpPr/>
          <p:nvPr/>
        </p:nvSpPr>
        <p:spPr>
          <a:xfrm rot="10800000">
            <a:off x="4376928" y="435354"/>
            <a:ext cx="85344" cy="384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7C8034-C6DD-1849-AB47-030626267490}"/>
              </a:ext>
            </a:extLst>
          </p:cNvPr>
          <p:cNvSpPr/>
          <p:nvPr/>
        </p:nvSpPr>
        <p:spPr>
          <a:xfrm>
            <a:off x="6478398" y="596388"/>
            <a:ext cx="5158154" cy="48595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7D0A46-E0B6-7440-A6CB-CF77F03845B2}"/>
              </a:ext>
            </a:extLst>
          </p:cNvPr>
          <p:cNvSpPr/>
          <p:nvPr/>
        </p:nvSpPr>
        <p:spPr>
          <a:xfrm>
            <a:off x="6793789" y="1011426"/>
            <a:ext cx="4754778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NO" sz="1400" dirty="0">
                <a:solidFill>
                  <a:schemeClr val="bg1"/>
                </a:solidFill>
              </a:rPr>
              <a:t>Engineering degrees in Norway are offered at 9 separate institutions. </a:t>
            </a:r>
          </a:p>
          <a:p>
            <a:endParaRPr lang="en-NO" sz="1400" dirty="0">
              <a:solidFill>
                <a:schemeClr val="bg1"/>
              </a:solidFill>
            </a:endParaRPr>
          </a:p>
          <a:p>
            <a:r>
              <a:rPr lang="en-NO" sz="1400" dirty="0">
                <a:solidFill>
                  <a:schemeClr val="bg1"/>
                </a:solidFill>
              </a:rPr>
              <a:t>Standardisation requires coordination. The government body Universities Norway (UHR) are tasked with this.</a:t>
            </a:r>
          </a:p>
          <a:p>
            <a:endParaRPr lang="en-NO" sz="1400" dirty="0">
              <a:solidFill>
                <a:schemeClr val="bg1"/>
              </a:solidFill>
            </a:endParaRPr>
          </a:p>
          <a:p>
            <a:r>
              <a:rPr lang="en-NO" sz="1400" dirty="0">
                <a:solidFill>
                  <a:schemeClr val="bg1"/>
                </a:solidFill>
              </a:rPr>
              <a:t>The Regulations were updated in 2018 (new law). </a:t>
            </a:r>
          </a:p>
          <a:p>
            <a:endParaRPr lang="en-NO" sz="1400" dirty="0">
              <a:solidFill>
                <a:schemeClr val="bg1"/>
              </a:solidFill>
            </a:endParaRPr>
          </a:p>
          <a:p>
            <a:r>
              <a:rPr lang="en-NO" sz="1400" dirty="0">
                <a:solidFill>
                  <a:schemeClr val="bg1"/>
                </a:solidFill>
              </a:rPr>
              <a:t>New updated Guidelines have been  created through a comprehensive process involving representatives from Universities and Teaching Colleges.</a:t>
            </a:r>
          </a:p>
          <a:p>
            <a:endParaRPr lang="en-NO" sz="1400" dirty="0">
              <a:solidFill>
                <a:schemeClr val="bg1"/>
              </a:solidFill>
            </a:endParaRPr>
          </a:p>
          <a:p>
            <a:r>
              <a:rPr lang="en-NO" sz="1400" dirty="0">
                <a:solidFill>
                  <a:schemeClr val="bg1"/>
                </a:solidFill>
              </a:rPr>
              <a:t>Dedicated working groups on Maths and Statistics, Physics and Chemistry, IT.</a:t>
            </a:r>
          </a:p>
          <a:p>
            <a:endParaRPr lang="en-NO" sz="1400" dirty="0">
              <a:solidFill>
                <a:schemeClr val="bg1"/>
              </a:solidFill>
            </a:endParaRPr>
          </a:p>
          <a:p>
            <a:r>
              <a:rPr lang="en-NO" sz="1400" dirty="0">
                <a:solidFill>
                  <a:schemeClr val="bg1"/>
                </a:solidFill>
              </a:rPr>
              <a:t>The deciding body of the UHR is composed of senior management of the relevant institutions. </a:t>
            </a:r>
          </a:p>
          <a:p>
            <a:endParaRPr lang="en-NO" sz="1400" dirty="0">
              <a:solidFill>
                <a:schemeClr val="bg1"/>
              </a:solidFill>
            </a:endParaRPr>
          </a:p>
          <a:p>
            <a:r>
              <a:rPr lang="en-NO" sz="1400" dirty="0">
                <a:solidFill>
                  <a:schemeClr val="bg1"/>
                </a:solidFill>
              </a:rPr>
              <a:t>Final adoption, November 2020.</a:t>
            </a:r>
          </a:p>
          <a:p>
            <a:endParaRPr lang="en-NO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couple of polar bears playing in the snow&#10;&#10;Description automatically generated with medium confidence">
            <a:extLst>
              <a:ext uri="{FF2B5EF4-FFF2-40B4-BE49-F238E27FC236}">
                <a16:creationId xmlns:a16="http://schemas.microsoft.com/office/drawing/2014/main" id="{A084B26A-741B-2146-BD1E-B8B2BE165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00" y="2835511"/>
            <a:ext cx="796317" cy="53087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2" name="Picture 21" descr="Two penguins standing in the snow&#10;&#10;Description automatically generated with low confidence">
            <a:extLst>
              <a:ext uri="{FF2B5EF4-FFF2-40B4-BE49-F238E27FC236}">
                <a16:creationId xmlns:a16="http://schemas.microsoft.com/office/drawing/2014/main" id="{258411D3-BC26-3545-95E6-FE34651F4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722" y="1675223"/>
            <a:ext cx="625157" cy="35101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4" name="Picture 23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868EFB9B-2B1F-0147-A78C-E75F54A33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650" y="3930883"/>
            <a:ext cx="385240" cy="53087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55536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3C03FC1-17D1-3D4D-A746-B78AABE3F982}"/>
              </a:ext>
            </a:extLst>
          </p:cNvPr>
          <p:cNvSpPr/>
          <p:nvPr/>
        </p:nvSpPr>
        <p:spPr>
          <a:xfrm>
            <a:off x="6443547" y="887034"/>
            <a:ext cx="5589956" cy="582185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CFCF46-9DF4-BF42-A593-97478AB84D9E}"/>
              </a:ext>
            </a:extLst>
          </p:cNvPr>
          <p:cNvSpPr/>
          <p:nvPr/>
        </p:nvSpPr>
        <p:spPr>
          <a:xfrm>
            <a:off x="300366" y="887034"/>
            <a:ext cx="5795634" cy="58218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BD6A0-F7C1-DC4C-8400-00046E76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80" y="159778"/>
            <a:ext cx="10515600" cy="560998"/>
          </a:xfrm>
        </p:spPr>
        <p:txBody>
          <a:bodyPr>
            <a:normAutofit fontScale="90000"/>
          </a:bodyPr>
          <a:lstStyle/>
          <a:p>
            <a:pPr algn="ctr"/>
            <a:r>
              <a:rPr lang="en-NO" sz="3600" b="1" dirty="0"/>
              <a:t>Regulations, Guidelines, and Interpretations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0E6B7-488E-0241-A994-E7E8C6B39809}"/>
              </a:ext>
            </a:extLst>
          </p:cNvPr>
          <p:cNvSpPr txBox="1"/>
          <p:nvPr/>
        </p:nvSpPr>
        <p:spPr>
          <a:xfrm>
            <a:off x="792880" y="1038572"/>
            <a:ext cx="5158154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bg1"/>
                </a:solidFill>
              </a:rPr>
              <a:t>Recurring issues to consider:</a:t>
            </a:r>
          </a:p>
          <a:p>
            <a:r>
              <a:rPr lang="en-NO" sz="1600" dirty="0">
                <a:solidFill>
                  <a:schemeClr val="bg1"/>
                </a:solidFill>
              </a:rPr>
              <a:t>What is the </a:t>
            </a:r>
            <a:r>
              <a:rPr lang="en-NO" sz="1600" b="1" dirty="0">
                <a:solidFill>
                  <a:schemeClr val="bg1"/>
                </a:solidFill>
              </a:rPr>
              <a:t>purpose</a:t>
            </a:r>
            <a:r>
              <a:rPr lang="en-NO" sz="1600" dirty="0">
                <a:solidFill>
                  <a:schemeClr val="bg1"/>
                </a:solidFill>
              </a:rPr>
              <a:t> of the </a:t>
            </a:r>
            <a:r>
              <a:rPr lang="en-NO" sz="1600" b="1" dirty="0">
                <a:solidFill>
                  <a:schemeClr val="bg1"/>
                </a:solidFill>
              </a:rPr>
              <a:t>Regulations</a:t>
            </a:r>
            <a:r>
              <a:rPr lang="en-NO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Setting a national standard, calibrated to international standards(?)</a:t>
            </a:r>
          </a:p>
          <a:p>
            <a:endParaRPr lang="en-NO" sz="1600" dirty="0">
              <a:solidFill>
                <a:schemeClr val="bg1"/>
              </a:solidFill>
            </a:endParaRPr>
          </a:p>
          <a:p>
            <a:r>
              <a:rPr lang="en-NO" sz="1600" dirty="0">
                <a:solidFill>
                  <a:schemeClr val="bg1"/>
                </a:solidFill>
              </a:rPr>
              <a:t>What is the </a:t>
            </a:r>
            <a:r>
              <a:rPr lang="en-NO" sz="1600" b="1" dirty="0">
                <a:solidFill>
                  <a:schemeClr val="bg1"/>
                </a:solidFill>
              </a:rPr>
              <a:t>status</a:t>
            </a:r>
            <a:r>
              <a:rPr lang="en-NO" sz="1600" dirty="0">
                <a:solidFill>
                  <a:schemeClr val="bg1"/>
                </a:solidFill>
              </a:rPr>
              <a:t> of the </a:t>
            </a:r>
            <a:r>
              <a:rPr lang="en-NO" sz="1600" b="1" dirty="0">
                <a:solidFill>
                  <a:schemeClr val="bg1"/>
                </a:solidFill>
              </a:rPr>
              <a:t>Guidelines</a:t>
            </a:r>
            <a:r>
              <a:rPr lang="en-NO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M</a:t>
            </a:r>
            <a:r>
              <a:rPr lang="en-NO" sz="1600" dirty="0">
                <a:solidFill>
                  <a:schemeClr val="bg1"/>
                </a:solidFill>
              </a:rPr>
              <a:t>andatory minimal requirements, that all degree programmes must fulfill?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Recommendations and suggestions that institutions may choose to follow at their own discretion?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Both? (Is that possible?)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600" dirty="0">
              <a:solidFill>
                <a:schemeClr val="bg1"/>
              </a:solidFill>
            </a:endParaRPr>
          </a:p>
          <a:p>
            <a:r>
              <a:rPr lang="en-NO" sz="1600" dirty="0">
                <a:solidFill>
                  <a:schemeClr val="bg1"/>
                </a:solidFill>
              </a:rPr>
              <a:t>What is the </a:t>
            </a:r>
            <a:r>
              <a:rPr lang="en-NO" sz="1600" b="1" dirty="0">
                <a:solidFill>
                  <a:schemeClr val="bg1"/>
                </a:solidFill>
              </a:rPr>
              <a:t>role of Maths &amp; Natural Sciences </a:t>
            </a:r>
            <a:r>
              <a:rPr lang="en-NO" sz="1600" dirty="0">
                <a:solidFill>
                  <a:schemeClr val="bg1"/>
                </a:solidFill>
              </a:rPr>
              <a:t>in engineering education: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Tools, only to be included and used to support later technical subjects?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Stand-alone learning goals, in themselves part of the education of an engineer. </a:t>
            </a:r>
          </a:p>
          <a:p>
            <a:endParaRPr lang="en-NO" sz="1600" dirty="0">
              <a:solidFill>
                <a:schemeClr val="bg1"/>
              </a:solidFill>
            </a:endParaRPr>
          </a:p>
          <a:p>
            <a:r>
              <a:rPr lang="en-NO" sz="1600" dirty="0">
                <a:solidFill>
                  <a:schemeClr val="bg1"/>
                </a:solidFill>
              </a:rPr>
              <a:t>Important “on-the-ground” when designing programs. Lack of clearly stated and consistent formal documents can lead to confusion and conflict.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2D703-6D80-E844-A209-184BC33D1809}"/>
              </a:ext>
            </a:extLst>
          </p:cNvPr>
          <p:cNvSpPr txBox="1"/>
          <p:nvPr/>
        </p:nvSpPr>
        <p:spPr>
          <a:xfrm>
            <a:off x="6912089" y="1115516"/>
            <a:ext cx="46528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>
                <a:solidFill>
                  <a:schemeClr val="bg1"/>
                </a:solidFill>
              </a:rPr>
              <a:t>What is an engineer? </a:t>
            </a:r>
          </a:p>
          <a:p>
            <a:pPr algn="ctr"/>
            <a:r>
              <a:rPr lang="en-NO" dirty="0">
                <a:solidFill>
                  <a:schemeClr val="bg1"/>
                </a:solidFill>
              </a:rPr>
              <a:t>What should an engineer be?</a:t>
            </a:r>
          </a:p>
          <a:p>
            <a:pPr algn="ctr"/>
            <a:endParaRPr lang="en-NO" dirty="0">
              <a:solidFill>
                <a:schemeClr val="bg1"/>
              </a:solidFill>
            </a:endParaRPr>
          </a:p>
          <a:p>
            <a:pPr algn="ctr"/>
            <a:r>
              <a:rPr lang="en-NO" dirty="0">
                <a:solidFill>
                  <a:schemeClr val="bg1"/>
                </a:solidFill>
              </a:rPr>
              <a:t>Is it well-defined? </a:t>
            </a:r>
          </a:p>
          <a:p>
            <a:pPr algn="ctr"/>
            <a:r>
              <a:rPr lang="en-NO" dirty="0">
                <a:solidFill>
                  <a:schemeClr val="bg1"/>
                </a:solidFill>
              </a:rPr>
              <a:t>Should it be well-defined?</a:t>
            </a:r>
          </a:p>
          <a:p>
            <a:endParaRPr lang="en-NO" dirty="0">
              <a:solidFill>
                <a:schemeClr val="bg1"/>
              </a:solidFill>
            </a:endParaRPr>
          </a:p>
          <a:p>
            <a:endParaRPr lang="en-NO" dirty="0">
              <a:solidFill>
                <a:schemeClr val="bg1"/>
              </a:solidFill>
            </a:endParaRPr>
          </a:p>
          <a:p>
            <a:endParaRPr lang="en-NO" dirty="0">
              <a:solidFill>
                <a:schemeClr val="bg1"/>
              </a:solidFill>
            </a:endParaRPr>
          </a:p>
          <a:p>
            <a:endParaRPr lang="en-NO" dirty="0">
              <a:solidFill>
                <a:schemeClr val="bg1"/>
              </a:solidFill>
            </a:endParaRPr>
          </a:p>
          <a:p>
            <a:endParaRPr lang="en-NO" dirty="0">
              <a:solidFill>
                <a:schemeClr val="bg1"/>
              </a:solidFill>
            </a:endParaRPr>
          </a:p>
          <a:p>
            <a:endParaRPr lang="en-NO" dirty="0">
              <a:solidFill>
                <a:schemeClr val="bg1"/>
              </a:solidFill>
            </a:endParaRPr>
          </a:p>
          <a:p>
            <a:pPr algn="ctr"/>
            <a:r>
              <a:rPr lang="en-NO" dirty="0">
                <a:solidFill>
                  <a:schemeClr val="bg1"/>
                </a:solidFill>
              </a:rPr>
              <a:t>Is it defined by the engineering tasks of today?</a:t>
            </a:r>
          </a:p>
          <a:p>
            <a:pPr algn="ctr"/>
            <a:r>
              <a:rPr lang="en-NO" dirty="0">
                <a:solidFill>
                  <a:schemeClr val="bg1"/>
                </a:solidFill>
              </a:rPr>
              <a:t>Should it be defined by engineering tasks of  tomorrow?</a:t>
            </a:r>
          </a:p>
          <a:p>
            <a:pPr algn="ctr"/>
            <a:endParaRPr lang="en-NO" dirty="0">
              <a:solidFill>
                <a:schemeClr val="bg1"/>
              </a:solidFill>
            </a:endParaRPr>
          </a:p>
          <a:p>
            <a:pPr algn="ctr"/>
            <a:r>
              <a:rPr lang="en-NO" dirty="0">
                <a:solidFill>
                  <a:schemeClr val="bg1"/>
                </a:solidFill>
              </a:rPr>
              <a:t>Is it important? </a:t>
            </a:r>
          </a:p>
          <a:p>
            <a:pPr algn="ctr"/>
            <a:r>
              <a:rPr lang="en-NO" dirty="0">
                <a:solidFill>
                  <a:schemeClr val="bg1"/>
                </a:solidFill>
              </a:rPr>
              <a:t>Who is it important for?</a:t>
            </a:r>
          </a:p>
          <a:p>
            <a:endParaRPr lang="en-NO" dirty="0">
              <a:solidFill>
                <a:schemeClr val="bg1"/>
              </a:solidFill>
            </a:endParaRPr>
          </a:p>
          <a:p>
            <a:pPr algn="r"/>
            <a:r>
              <a:rPr lang="en-NO" dirty="0">
                <a:solidFill>
                  <a:schemeClr val="bg1"/>
                </a:solidFill>
              </a:rPr>
              <a:t>And so on and so forth….</a:t>
            </a:r>
          </a:p>
        </p:txBody>
      </p:sp>
      <p:pic>
        <p:nvPicPr>
          <p:cNvPr id="14" name="Picture 13" descr="A picture containing LEGO, toy, indoor, orange&#10;&#10;Description automatically generated">
            <a:extLst>
              <a:ext uri="{FF2B5EF4-FFF2-40B4-BE49-F238E27FC236}">
                <a16:creationId xmlns:a16="http://schemas.microsoft.com/office/drawing/2014/main" id="{0951E1A5-E817-0846-B515-51BAE8CB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035" y="2636463"/>
            <a:ext cx="2193741" cy="148753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6130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F54A06B-D404-7848-823D-09FA05835F61}"/>
              </a:ext>
            </a:extLst>
          </p:cNvPr>
          <p:cNvSpPr/>
          <p:nvPr/>
        </p:nvSpPr>
        <p:spPr>
          <a:xfrm>
            <a:off x="265102" y="879124"/>
            <a:ext cx="5830898" cy="5681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03AEB-88C7-F14C-96AB-0B3CA4A4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034" y="119740"/>
            <a:ext cx="6056450" cy="654783"/>
          </a:xfrm>
        </p:spPr>
        <p:txBody>
          <a:bodyPr>
            <a:normAutofit/>
          </a:bodyPr>
          <a:lstStyle/>
          <a:p>
            <a:pPr algn="ctr"/>
            <a:r>
              <a:rPr lang="en-NO" sz="3200" b="1" dirty="0"/>
              <a:t>Focus on Mathematics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8AC5E-C5D3-9044-B400-EEBBE2B9C980}"/>
              </a:ext>
            </a:extLst>
          </p:cNvPr>
          <p:cNvSpPr txBox="1"/>
          <p:nvPr/>
        </p:nvSpPr>
        <p:spPr>
          <a:xfrm>
            <a:off x="676619" y="1088325"/>
            <a:ext cx="5263933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bg1"/>
                </a:solidFill>
              </a:rPr>
              <a:t>UHR initiated a working group on mathematics and statistics composed of representatives from all institutions offering engineering degrees.</a:t>
            </a:r>
          </a:p>
          <a:p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Sub-group of 3 people to write concrete 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Submitted to broader working group, updated with feedback.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Submitted to UHR, updated with feedback.</a:t>
            </a:r>
          </a:p>
          <a:p>
            <a:endParaRPr lang="en-NO" sz="1600" dirty="0">
              <a:solidFill>
                <a:schemeClr val="bg1"/>
              </a:solidFill>
            </a:endParaRPr>
          </a:p>
          <a:p>
            <a:r>
              <a:rPr lang="en-NO" sz="1600" dirty="0">
                <a:solidFill>
                  <a:schemeClr val="bg1"/>
                </a:solidFill>
              </a:rPr>
              <a:t>Outset: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Guidelines are </a:t>
            </a:r>
            <a:r>
              <a:rPr lang="en-NO" sz="1600" b="1" dirty="0">
                <a:solidFill>
                  <a:schemeClr val="bg1"/>
                </a:solidFill>
              </a:rPr>
              <a:t>mandatory</a:t>
            </a:r>
            <a:r>
              <a:rPr lang="en-NO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Strategy: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Survey current practice in sector in Norway.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Survey international framework (SEFI).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Define limited set of central </a:t>
            </a:r>
            <a:r>
              <a:rPr lang="en-NO" sz="1600" b="1" dirty="0">
                <a:solidFill>
                  <a:schemeClr val="bg1"/>
                </a:solidFill>
              </a:rPr>
              <a:t>Content</a:t>
            </a:r>
            <a:r>
              <a:rPr lang="en-NO" sz="1600" dirty="0">
                <a:solidFill>
                  <a:schemeClr val="bg1"/>
                </a:solidFill>
              </a:rPr>
              <a:t> to cover.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Define minimal number of ECTS in maths and statistics (</a:t>
            </a:r>
            <a:r>
              <a:rPr lang="en-NO" sz="1600" b="1" dirty="0">
                <a:solidFill>
                  <a:schemeClr val="bg1"/>
                </a:solidFill>
              </a:rPr>
              <a:t>Volume</a:t>
            </a:r>
            <a:r>
              <a:rPr lang="en-NO" sz="1600" dirty="0">
                <a:solidFill>
                  <a:schemeClr val="bg1"/>
                </a:solidFill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Define set of </a:t>
            </a:r>
            <a:r>
              <a:rPr lang="en-NO" sz="1600" b="1" dirty="0">
                <a:solidFill>
                  <a:schemeClr val="bg1"/>
                </a:solidFill>
              </a:rPr>
              <a:t>learni</a:t>
            </a:r>
            <a:r>
              <a:rPr lang="en-GB" sz="1600" b="1" dirty="0">
                <a:solidFill>
                  <a:schemeClr val="bg1"/>
                </a:solidFill>
              </a:rPr>
              <a:t>ng</a:t>
            </a:r>
            <a:r>
              <a:rPr lang="en-NO" sz="1600" b="1" dirty="0">
                <a:solidFill>
                  <a:schemeClr val="bg1"/>
                </a:solidFill>
              </a:rPr>
              <a:t> Goals </a:t>
            </a:r>
            <a:r>
              <a:rPr lang="en-NO" sz="1600" dirty="0">
                <a:solidFill>
                  <a:schemeClr val="bg1"/>
                </a:solidFill>
              </a:rPr>
              <a:t>(Knowledge, Skills, General Competence).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Be concise. Use the word “must”.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No further recommendations.</a:t>
            </a:r>
          </a:p>
        </p:txBody>
      </p:sp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5269F88-8644-3743-8A5C-1CBA9813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687" y="4761439"/>
            <a:ext cx="1425440" cy="18968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Picture 1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AF487BD-F02F-1F4D-92C1-DBFBDAC5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39" y="5134284"/>
            <a:ext cx="1524000" cy="1524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EA2C43F-31D5-3F4E-AAA3-C4BA70471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576" y="5134284"/>
            <a:ext cx="1425440" cy="1524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39A59-BC26-AD40-9EA1-CBDE78B18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484" y="877562"/>
            <a:ext cx="1088184" cy="14496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Picture 1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4EFB1E2-4195-3540-A194-70B3ABB61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148" y="879124"/>
            <a:ext cx="1088183" cy="144805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 descr="A group of toy figures&#10;&#10;Description automatically generated with medium confidence">
            <a:extLst>
              <a:ext uri="{FF2B5EF4-FFF2-40B4-BE49-F238E27FC236}">
                <a16:creationId xmlns:a16="http://schemas.microsoft.com/office/drawing/2014/main" id="{DDD2132A-7512-AA42-8F94-86BCA2885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306" y="2828550"/>
            <a:ext cx="3873513" cy="14315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Down Arrow 23">
            <a:extLst>
              <a:ext uri="{FF2B5EF4-FFF2-40B4-BE49-F238E27FC236}">
                <a16:creationId xmlns:a16="http://schemas.microsoft.com/office/drawing/2014/main" id="{128155B9-9CDE-204B-9001-778C8C2A3503}"/>
              </a:ext>
            </a:extLst>
          </p:cNvPr>
          <p:cNvSpPr/>
          <p:nvPr/>
        </p:nvSpPr>
        <p:spPr>
          <a:xfrm>
            <a:off x="8856975" y="2385458"/>
            <a:ext cx="816864" cy="31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55FDBD05-58B5-7840-B6E2-32DFEA07B4D2}"/>
              </a:ext>
            </a:extLst>
          </p:cNvPr>
          <p:cNvSpPr/>
          <p:nvPr/>
        </p:nvSpPr>
        <p:spPr>
          <a:xfrm>
            <a:off x="8856975" y="4353277"/>
            <a:ext cx="816864" cy="31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915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12">
            <a:extLst>
              <a:ext uri="{FF2B5EF4-FFF2-40B4-BE49-F238E27FC236}">
                <a16:creationId xmlns:a16="http://schemas.microsoft.com/office/drawing/2014/main" id="{C2C9E70A-234A-3848-A752-8D25A08D154C}"/>
              </a:ext>
            </a:extLst>
          </p:cNvPr>
          <p:cNvSpPr/>
          <p:nvPr/>
        </p:nvSpPr>
        <p:spPr>
          <a:xfrm>
            <a:off x="2104644" y="237902"/>
            <a:ext cx="7568184" cy="54255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168914A-B492-D848-BE44-1E71D70E5AA2}"/>
              </a:ext>
            </a:extLst>
          </p:cNvPr>
          <p:cNvSpPr/>
          <p:nvPr/>
        </p:nvSpPr>
        <p:spPr>
          <a:xfrm>
            <a:off x="2563365" y="2063778"/>
            <a:ext cx="6486144" cy="114421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5631EF-AC63-2C4F-B15B-D76A61ABBADC}"/>
              </a:ext>
            </a:extLst>
          </p:cNvPr>
          <p:cNvSpPr/>
          <p:nvPr/>
        </p:nvSpPr>
        <p:spPr>
          <a:xfrm>
            <a:off x="6385562" y="3541263"/>
            <a:ext cx="5468112" cy="3060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5A85A7-A398-4B49-AFF5-441FAE14C700}"/>
              </a:ext>
            </a:extLst>
          </p:cNvPr>
          <p:cNvSpPr/>
          <p:nvPr/>
        </p:nvSpPr>
        <p:spPr>
          <a:xfrm>
            <a:off x="338326" y="3541263"/>
            <a:ext cx="5468112" cy="30603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880D5D-E0B3-B546-9814-9000F3EEF7C8}"/>
              </a:ext>
            </a:extLst>
          </p:cNvPr>
          <p:cNvSpPr/>
          <p:nvPr/>
        </p:nvSpPr>
        <p:spPr>
          <a:xfrm>
            <a:off x="3863340" y="611162"/>
            <a:ext cx="4212336" cy="8168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AAC25-A419-B84A-87B7-6456CA707909}"/>
              </a:ext>
            </a:extLst>
          </p:cNvPr>
          <p:cNvSpPr/>
          <p:nvPr/>
        </p:nvSpPr>
        <p:spPr>
          <a:xfrm>
            <a:off x="6486146" y="3806146"/>
            <a:ext cx="526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/>
              <a:t>Content to be </a:t>
            </a:r>
            <a:r>
              <a:rPr lang="nb-NO" sz="1400" b="1" dirty="0" err="1"/>
              <a:t>covered</a:t>
            </a:r>
            <a:r>
              <a:rPr lang="en-NO" sz="1400" b="1" dirty="0"/>
              <a:t>,</a:t>
            </a:r>
            <a:r>
              <a:rPr lang="en-NO" sz="1400" dirty="0"/>
              <a:t> mostly SEFI level 1:</a:t>
            </a:r>
            <a:endParaRPr lang="en-NO" sz="1400" b="1" dirty="0"/>
          </a:p>
          <a:p>
            <a:endParaRPr lang="en-NO" sz="1400" dirty="0"/>
          </a:p>
          <a:p>
            <a:r>
              <a:rPr lang="en-NO" sz="1400" b="1" dirty="0"/>
              <a:t>Calculus, part 1: </a:t>
            </a:r>
            <a:r>
              <a:rPr lang="en-NO" sz="1400" dirty="0"/>
              <a:t>Functions, inverse functions, limits, continuity, derivation, integration, methods of integration, ODE’s and modelling.</a:t>
            </a:r>
          </a:p>
          <a:p>
            <a:endParaRPr lang="en-NO" sz="1400" dirty="0"/>
          </a:p>
          <a:p>
            <a:r>
              <a:rPr lang="en-NO" sz="1400" b="1" dirty="0"/>
              <a:t>Linear algebra: </a:t>
            </a:r>
            <a:r>
              <a:rPr lang="en-NO" sz="1400" dirty="0"/>
              <a:t>Matrices, determinants, systems of linear equations, eigenvalues and eigenvectors. </a:t>
            </a:r>
          </a:p>
          <a:p>
            <a:endParaRPr lang="en-NO" sz="1400" dirty="0"/>
          </a:p>
          <a:p>
            <a:r>
              <a:rPr lang="en-NO" sz="1400" b="1" dirty="0"/>
              <a:t>Calculus, part 2: </a:t>
            </a:r>
            <a:r>
              <a:rPr lang="en-NO" sz="1400" dirty="0"/>
              <a:t>Complex numbers, functions of multiple variables, partial derivative, Laplace transform, series, power series, Fourier series, finite difference equations.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79A97-A65C-1945-BC21-234699C89C77}"/>
              </a:ext>
            </a:extLst>
          </p:cNvPr>
          <p:cNvSpPr/>
          <p:nvPr/>
        </p:nvSpPr>
        <p:spPr>
          <a:xfrm>
            <a:off x="539494" y="3698425"/>
            <a:ext cx="526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O" sz="1400" b="1" dirty="0"/>
              <a:t>Learni</a:t>
            </a:r>
            <a:r>
              <a:rPr lang="en-GB" sz="1400" b="1" dirty="0"/>
              <a:t>ng</a:t>
            </a:r>
            <a:r>
              <a:rPr lang="en-NO" sz="1400" b="1" dirty="0"/>
              <a:t> Goals:</a:t>
            </a:r>
          </a:p>
          <a:p>
            <a:r>
              <a:rPr lang="en-NO" sz="1400" b="1" dirty="0"/>
              <a:t>K1</a:t>
            </a:r>
            <a:r>
              <a:rPr lang="en-NO" sz="1400" dirty="0"/>
              <a:t>: Maths as foundation for other subjects.</a:t>
            </a:r>
          </a:p>
          <a:p>
            <a:r>
              <a:rPr lang="en-NO" sz="1400" b="1" dirty="0"/>
              <a:t>K2</a:t>
            </a:r>
            <a:r>
              <a:rPr lang="en-NO" sz="1400" dirty="0"/>
              <a:t>: Explain concepts and perform numerical and analytic calculations within chosen topics.</a:t>
            </a:r>
          </a:p>
          <a:p>
            <a:r>
              <a:rPr lang="en-NO" sz="1400" b="1" dirty="0"/>
              <a:t>K3</a:t>
            </a:r>
            <a:r>
              <a:rPr lang="en-NO" sz="1400" dirty="0"/>
              <a:t>: Formulate mathematical models, within own field of study.</a:t>
            </a:r>
          </a:p>
          <a:p>
            <a:r>
              <a:rPr lang="en-NO" sz="1400" b="1" dirty="0"/>
              <a:t>S1</a:t>
            </a:r>
            <a:r>
              <a:rPr lang="en-NO" sz="1400" dirty="0"/>
              <a:t>: Master relevant mathematical language.</a:t>
            </a:r>
          </a:p>
          <a:p>
            <a:r>
              <a:rPr lang="en-NO" sz="1400" b="1" dirty="0"/>
              <a:t>S2</a:t>
            </a:r>
            <a:r>
              <a:rPr lang="en-NO" sz="1400" dirty="0"/>
              <a:t>: Mathematical reasoning.</a:t>
            </a:r>
          </a:p>
          <a:p>
            <a:r>
              <a:rPr lang="en-NO" sz="1400" b="1" dirty="0"/>
              <a:t>S3</a:t>
            </a:r>
            <a:r>
              <a:rPr lang="en-NO" sz="1400" dirty="0"/>
              <a:t>: Formulate engineering problems in mathematical language.</a:t>
            </a:r>
          </a:p>
          <a:p>
            <a:r>
              <a:rPr lang="en-NO" sz="1400" b="1" dirty="0"/>
              <a:t>S4</a:t>
            </a:r>
            <a:r>
              <a:rPr lang="en-NO" sz="1400" dirty="0"/>
              <a:t>: Gather, analyse and present numerical data. </a:t>
            </a:r>
          </a:p>
          <a:p>
            <a:r>
              <a:rPr lang="en-NO" sz="1400" b="1" dirty="0"/>
              <a:t>S5</a:t>
            </a:r>
            <a:r>
              <a:rPr lang="en-NO" sz="1400" dirty="0"/>
              <a:t>: Validate choice of mathematical tools for given task.</a:t>
            </a:r>
          </a:p>
          <a:p>
            <a:r>
              <a:rPr lang="en-NO" sz="1400" b="1" dirty="0"/>
              <a:t>S6</a:t>
            </a:r>
            <a:r>
              <a:rPr lang="en-NO" sz="1400" dirty="0"/>
              <a:t>: Programming for numerical problem solving.</a:t>
            </a:r>
          </a:p>
          <a:p>
            <a:r>
              <a:rPr lang="en-NO" sz="1400" b="1" dirty="0"/>
              <a:t>S7</a:t>
            </a:r>
            <a:r>
              <a:rPr lang="en-NO" sz="1400" dirty="0"/>
              <a:t>: Assess output of calculations.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03280-8CE9-0B42-85BF-CB1E24357EA4}"/>
              </a:ext>
            </a:extLst>
          </p:cNvPr>
          <p:cNvSpPr/>
          <p:nvPr/>
        </p:nvSpPr>
        <p:spPr>
          <a:xfrm>
            <a:off x="4169664" y="737950"/>
            <a:ext cx="386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O" sz="1400" dirty="0"/>
              <a:t>Minimum Volume of </a:t>
            </a:r>
            <a:r>
              <a:rPr lang="en-NO" sz="1400" b="1" dirty="0"/>
              <a:t>20 ECTS </a:t>
            </a:r>
            <a:r>
              <a:rPr lang="en-NO" sz="1400" dirty="0"/>
              <a:t>of Mathematics (+ 5 in Statistics, separate learning goals and content)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26157-081A-DA4A-8B3E-F47F629C4B79}"/>
              </a:ext>
            </a:extLst>
          </p:cNvPr>
          <p:cNvSpPr txBox="1"/>
          <p:nvPr/>
        </p:nvSpPr>
        <p:spPr>
          <a:xfrm>
            <a:off x="2634633" y="2105542"/>
            <a:ext cx="6343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1400" dirty="0"/>
              <a:t>For engineers, mathematics is a tool.</a:t>
            </a:r>
          </a:p>
          <a:p>
            <a:pPr algn="ctr"/>
            <a:r>
              <a:rPr lang="en-NO" sz="1400" dirty="0"/>
              <a:t>Numerical methods enter when analytic methods fail.</a:t>
            </a:r>
          </a:p>
          <a:p>
            <a:pPr algn="ctr"/>
            <a:r>
              <a:rPr lang="en-NO" sz="1400" dirty="0"/>
              <a:t>Formal proofs used when essential to the understanding of concepts and algorithms.</a:t>
            </a:r>
          </a:p>
          <a:p>
            <a:pPr algn="ctr"/>
            <a:r>
              <a:rPr lang="en-NO" sz="1400" dirty="0"/>
              <a:t>Does not have to be in the form of stand-alone maths courses.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789574C-193B-6048-BC41-3DA562A2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" y="187168"/>
            <a:ext cx="3864864" cy="938379"/>
          </a:xfrm>
        </p:spPr>
        <p:txBody>
          <a:bodyPr>
            <a:noAutofit/>
          </a:bodyPr>
          <a:lstStyle/>
          <a:p>
            <a:pPr algn="ctr"/>
            <a:r>
              <a:rPr lang="en-NO" sz="1800" b="1" dirty="0"/>
              <a:t>Mathematics Guidelines in Norwegian Engineering Education</a:t>
            </a:r>
            <a:br>
              <a:rPr lang="en-NO" sz="1800" b="1" dirty="0"/>
            </a:br>
            <a:r>
              <a:rPr lang="en-NO" sz="1800" b="1" dirty="0"/>
              <a:t>(Abridged)</a:t>
            </a:r>
          </a:p>
        </p:txBody>
      </p:sp>
    </p:spTree>
    <p:extLst>
      <p:ext uri="{BB962C8B-B14F-4D97-AF65-F5344CB8AC3E}">
        <p14:creationId xmlns:p14="http://schemas.microsoft.com/office/powerpoint/2010/main" val="50217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425370-11A7-804D-A005-AC4018042D8A}"/>
              </a:ext>
            </a:extLst>
          </p:cNvPr>
          <p:cNvSpPr/>
          <p:nvPr/>
        </p:nvSpPr>
        <p:spPr>
          <a:xfrm>
            <a:off x="1231121" y="4524590"/>
            <a:ext cx="4596832" cy="20712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8D19-3127-F849-8740-D3903A70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0507"/>
          </a:xfrm>
        </p:spPr>
        <p:txBody>
          <a:bodyPr>
            <a:normAutofit fontScale="90000"/>
          </a:bodyPr>
          <a:lstStyle/>
          <a:p>
            <a:pPr algn="ctr"/>
            <a:r>
              <a:rPr lang="en-NO" sz="3200" b="1" dirty="0"/>
              <a:t>Example Implementation: University of Stavanger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EA0409-5BBD-4440-BCF4-8FD4D213C8FB}"/>
              </a:ext>
            </a:extLst>
          </p:cNvPr>
          <p:cNvSpPr/>
          <p:nvPr/>
        </p:nvSpPr>
        <p:spPr>
          <a:xfrm>
            <a:off x="3257471" y="1358054"/>
            <a:ext cx="2562423" cy="97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Mathematical Methods 1, 10 ECTS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(calculus, complex numbers, integration methods, ODE)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DD8A3D-0E4F-3643-A217-5464B4B19BFD}"/>
              </a:ext>
            </a:extLst>
          </p:cNvPr>
          <p:cNvSpPr/>
          <p:nvPr/>
        </p:nvSpPr>
        <p:spPr>
          <a:xfrm>
            <a:off x="3253342" y="2411100"/>
            <a:ext cx="2574611" cy="97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Mathematical Methods 2, 10 ECTS</a:t>
            </a:r>
            <a:endParaRPr lang="en-NO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(linear algebra, Taylor, Fourier series, two-variable calculus, application of Python)</a:t>
            </a:r>
            <a:endParaRPr lang="en-NO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FE24B5A-2285-BC40-B7D1-A3733494E7A8}"/>
              </a:ext>
            </a:extLst>
          </p:cNvPr>
          <p:cNvSpPr/>
          <p:nvPr/>
        </p:nvSpPr>
        <p:spPr>
          <a:xfrm>
            <a:off x="5953560" y="2411100"/>
            <a:ext cx="2562423" cy="97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Probability and Statistics 1, 10 ECTS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(basic probability, distributions, basic statistics, parameter estimation, application of R)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7AD0C7-4107-CB47-A83B-A0267EA9DEAA}"/>
              </a:ext>
            </a:extLst>
          </p:cNvPr>
          <p:cNvSpPr/>
          <p:nvPr/>
        </p:nvSpPr>
        <p:spPr>
          <a:xfrm>
            <a:off x="8633528" y="1358054"/>
            <a:ext cx="2562423" cy="97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Programming in Python, 10 ECTS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(Introductory programming)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4BFC16-FD9E-FE43-BE12-901423C06C22}"/>
              </a:ext>
            </a:extLst>
          </p:cNvPr>
          <p:cNvSpPr/>
          <p:nvPr/>
        </p:nvSpPr>
        <p:spPr>
          <a:xfrm>
            <a:off x="3249215" y="3471544"/>
            <a:ext cx="2586800" cy="788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Numerical mathematics, 5 ECTS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(Difference equations, matrix manipulations, Python-context)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2ADF9AD-224B-4041-9916-5996A4A3445D}"/>
              </a:ext>
            </a:extLst>
          </p:cNvPr>
          <p:cNvSpPr/>
          <p:nvPr/>
        </p:nvSpPr>
        <p:spPr>
          <a:xfrm>
            <a:off x="5950394" y="3471544"/>
            <a:ext cx="2586800" cy="788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Basic Chemistry, 5 ECTS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(Introductory organic, inorganic chemistry, lab)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3F99F0B-E9EC-FD40-B98B-E5EA54F122B9}"/>
              </a:ext>
            </a:extLst>
          </p:cNvPr>
          <p:cNvSpPr/>
          <p:nvPr/>
        </p:nvSpPr>
        <p:spPr>
          <a:xfrm>
            <a:off x="6538260" y="4345625"/>
            <a:ext cx="1998934" cy="6662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Data + Electrical have a different setup in physics.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3BAA75-873C-2E47-94DB-E14841391142}"/>
              </a:ext>
            </a:extLst>
          </p:cNvPr>
          <p:cNvSpPr/>
          <p:nvPr/>
        </p:nvSpPr>
        <p:spPr>
          <a:xfrm>
            <a:off x="8662801" y="2411100"/>
            <a:ext cx="2586800" cy="30888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Natural Science courses included in some </a:t>
            </a:r>
            <a:r>
              <a:rPr lang="en-US" sz="12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Thermo-/</a:t>
            </a:r>
            <a:r>
              <a:rPr lang="en-US" sz="12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Fluiddynamics</a:t>
            </a:r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(10 ECTS)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Vector analysis (10 ECTS)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Physics Lab (10 ECTS)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Discrete Mathematics (10 ECTS)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Prob. and Statistics 2 (10 ECTS)</a:t>
            </a:r>
          </a:p>
          <a:p>
            <a:pPr algn="ctr"/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Further chemistry for Chemistry .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Further programming for Data.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Electronics for Electrical.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29B2A7E-BEF6-7B4C-B637-AD4B25A2CFE0}"/>
              </a:ext>
            </a:extLst>
          </p:cNvPr>
          <p:cNvSpPr/>
          <p:nvPr/>
        </p:nvSpPr>
        <p:spPr>
          <a:xfrm>
            <a:off x="5953560" y="1358054"/>
            <a:ext cx="2562423" cy="975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Mechanics*, 10 ECTS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(Newtonian mechanics, energy, momentum, forces, angular momentum, 3D dynamics)</a:t>
            </a:r>
            <a:endParaRPr lang="en-NO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EA7E9-A8A4-8B4B-87AB-58991F7F7444}"/>
              </a:ext>
            </a:extLst>
          </p:cNvPr>
          <p:cNvSpPr txBox="1"/>
          <p:nvPr/>
        </p:nvSpPr>
        <p:spPr>
          <a:xfrm>
            <a:off x="1871895" y="1358054"/>
            <a:ext cx="122177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O" sz="1400" dirty="0"/>
              <a:t>Semester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F400C-7699-9344-BF24-5379EA68E9B2}"/>
              </a:ext>
            </a:extLst>
          </p:cNvPr>
          <p:cNvSpPr txBox="1"/>
          <p:nvPr/>
        </p:nvSpPr>
        <p:spPr>
          <a:xfrm>
            <a:off x="1872521" y="2390970"/>
            <a:ext cx="122177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O" sz="1400" dirty="0"/>
              <a:t>Semester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4EBCF-7745-D444-9D51-F485C567BED8}"/>
              </a:ext>
            </a:extLst>
          </p:cNvPr>
          <p:cNvSpPr txBox="1"/>
          <p:nvPr/>
        </p:nvSpPr>
        <p:spPr>
          <a:xfrm>
            <a:off x="1871895" y="3424769"/>
            <a:ext cx="1221772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NO" sz="1400" dirty="0"/>
              <a:t>Semester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78E70B-9B53-9141-8B84-C58FFCD681B5}"/>
              </a:ext>
            </a:extLst>
          </p:cNvPr>
          <p:cNvSpPr txBox="1"/>
          <p:nvPr/>
        </p:nvSpPr>
        <p:spPr>
          <a:xfrm>
            <a:off x="1432392" y="4649565"/>
            <a:ext cx="423866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O" sz="1600" dirty="0"/>
              <a:t>The University of Stavanger made it a priority to qualify for Siv. Ing.. Boosted Bachelor’s degree!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&gt; 25 ECTS Maths </a:t>
            </a:r>
            <a:r>
              <a:rPr lang="en-NO" sz="1600" dirty="0">
                <a:sym typeface="Wingdings" pitchFamily="2" charset="2"/>
              </a:rPr>
              <a:t> 25 ECTS</a:t>
            </a:r>
            <a:endParaRPr lang="en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&gt; 5 ECTS Statistics </a:t>
            </a:r>
            <a:r>
              <a:rPr lang="en-NO" sz="1600" dirty="0">
                <a:sym typeface="Wingdings" pitchFamily="2" charset="2"/>
              </a:rPr>
              <a:t> 10 ECTS</a:t>
            </a:r>
            <a:endParaRPr lang="en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&gt; 7.5 ECTS Physics </a:t>
            </a:r>
            <a:r>
              <a:rPr lang="en-NO" sz="1600" dirty="0">
                <a:sym typeface="Wingdings" pitchFamily="2" charset="2"/>
              </a:rPr>
              <a:t> 10 ECTS</a:t>
            </a:r>
            <a:endParaRPr lang="en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&gt; 0 Chemistry </a:t>
            </a:r>
            <a:r>
              <a:rPr lang="en-NO" sz="1600" dirty="0">
                <a:sym typeface="Wingdings" pitchFamily="2" charset="2"/>
              </a:rPr>
              <a:t> 5 ECTS</a:t>
            </a:r>
            <a:endParaRPr lang="en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/>
              <a:t>&gt; 5 ECTS IT/programming </a:t>
            </a:r>
            <a:r>
              <a:rPr lang="en-NO" sz="1600" dirty="0">
                <a:sym typeface="Wingdings" pitchFamily="2" charset="2"/>
              </a:rPr>
              <a:t> 10 ECTS</a:t>
            </a:r>
            <a:endParaRPr lang="en-NO" sz="1600" dirty="0"/>
          </a:p>
        </p:txBody>
      </p:sp>
    </p:spTree>
    <p:extLst>
      <p:ext uri="{BB962C8B-B14F-4D97-AF65-F5344CB8AC3E}">
        <p14:creationId xmlns:p14="http://schemas.microsoft.com/office/powerpoint/2010/main" val="275341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1BA908D-3960-1349-9DA4-5625BC0B5AC6}"/>
              </a:ext>
            </a:extLst>
          </p:cNvPr>
          <p:cNvSpPr/>
          <p:nvPr/>
        </p:nvSpPr>
        <p:spPr>
          <a:xfrm>
            <a:off x="7022592" y="2358472"/>
            <a:ext cx="4920996" cy="4115480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D2E66F-90E8-074F-9011-340906199B21}"/>
              </a:ext>
            </a:extLst>
          </p:cNvPr>
          <p:cNvSpPr/>
          <p:nvPr/>
        </p:nvSpPr>
        <p:spPr>
          <a:xfrm>
            <a:off x="248412" y="2372745"/>
            <a:ext cx="6595872" cy="40063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D04C964-0365-2246-A3A9-198988B65BFE}"/>
              </a:ext>
            </a:extLst>
          </p:cNvPr>
          <p:cNvSpPr/>
          <p:nvPr/>
        </p:nvSpPr>
        <p:spPr>
          <a:xfrm>
            <a:off x="3743707" y="951593"/>
            <a:ext cx="4522469" cy="877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390EE-7BCE-5643-8B13-8235FD0C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97"/>
            <a:ext cx="10515600" cy="634619"/>
          </a:xfrm>
        </p:spPr>
        <p:txBody>
          <a:bodyPr>
            <a:noAutofit/>
          </a:bodyPr>
          <a:lstStyle/>
          <a:p>
            <a:pPr algn="ctr"/>
            <a:r>
              <a:rPr lang="en-NO" sz="3200" b="1" dirty="0"/>
              <a:t>But there is a problem….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2BDC8-1458-5B42-8146-597145873E5B}"/>
              </a:ext>
            </a:extLst>
          </p:cNvPr>
          <p:cNvSpPr txBox="1"/>
          <p:nvPr/>
        </p:nvSpPr>
        <p:spPr>
          <a:xfrm>
            <a:off x="3975735" y="1090830"/>
            <a:ext cx="41483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O" sz="1600" dirty="0">
                <a:solidFill>
                  <a:schemeClr val="bg1"/>
                </a:solidFill>
              </a:rPr>
              <a:t>As the Guidelines were adopted by the UHR, their status became “Recommended practice”.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9A091-6C09-4747-9364-EC4D01E81C89}"/>
              </a:ext>
            </a:extLst>
          </p:cNvPr>
          <p:cNvSpPr txBox="1"/>
          <p:nvPr/>
        </p:nvSpPr>
        <p:spPr>
          <a:xfrm>
            <a:off x="7365111" y="2236869"/>
            <a:ext cx="4450079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</a:t>
            </a:r>
            <a:r>
              <a:rPr lang="en-NO" sz="1600" dirty="0">
                <a:solidFill>
                  <a:schemeClr val="bg1"/>
                </a:solidFill>
              </a:rPr>
              <a:t>he main battleground is in Physics and Chemistry, rather than Maths and Statistics.</a:t>
            </a:r>
          </a:p>
          <a:p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No requirements of Chemistry (Goals, Volume, Content).</a:t>
            </a:r>
          </a:p>
          <a:p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No requirements on Physics Volume (7.5 ECTS for Siv. Ing.). Several comprehensive Learning Goals, but inconsistent with lack of Volume and Content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Difficult to identify and ensure a common standard. </a:t>
            </a:r>
            <a:r>
              <a:rPr lang="en-GB" sz="1600" dirty="0">
                <a:solidFill>
                  <a:schemeClr val="bg1"/>
                </a:solidFill>
              </a:rPr>
              <a:t>I</a:t>
            </a:r>
            <a:r>
              <a:rPr lang="en-NO" sz="1600" dirty="0">
                <a:solidFill>
                  <a:schemeClr val="bg1"/>
                </a:solidFill>
              </a:rPr>
              <a:t>nconsistent with Regulations?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TBC…</a:t>
            </a:r>
          </a:p>
          <a:p>
            <a:endParaRPr lang="en-NO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8C6F25-4E93-A048-957C-EAEE0D80762E}"/>
              </a:ext>
            </a:extLst>
          </p:cNvPr>
          <p:cNvSpPr/>
          <p:nvPr/>
        </p:nvSpPr>
        <p:spPr>
          <a:xfrm>
            <a:off x="635127" y="2483090"/>
            <a:ext cx="5863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O" sz="1600" dirty="0">
                <a:solidFill>
                  <a:schemeClr val="bg1"/>
                </a:solidFill>
              </a:rPr>
              <a:t>Some institutions now experience conflicts between:</a:t>
            </a:r>
          </a:p>
          <a:p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Proponents of a mandatory standardized core of Goals, Volume, Content, defining “Engineer”, independent of specialisation.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</a:t>
            </a:r>
            <a:r>
              <a:rPr lang="en-NO" sz="1600" dirty="0">
                <a:solidFill>
                  <a:schemeClr val="bg1"/>
                </a:solidFill>
              </a:rPr>
              <a:t>dvocates of maximum freedom of each institution/department to design their own degree programmes, with maths tailored to each specialisation, in Goals, Volume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B</a:t>
            </a:r>
            <a:r>
              <a:rPr lang="en-NO" sz="1600" dirty="0">
                <a:solidFill>
                  <a:schemeClr val="bg1"/>
                </a:solidFill>
              </a:rPr>
              <a:t>oth positions originate in wish to provide “best” possible engineering education, but disagreement as to what “best” 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O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Both can now find support for their position in the Guidelines: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”Must” for stated Goals, Volume, Content.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sz="1600" dirty="0">
                <a:solidFill>
                  <a:schemeClr val="bg1"/>
                </a:solidFill>
              </a:rPr>
              <a:t>Overall status of document is “Recommendations”. </a:t>
            </a:r>
          </a:p>
        </p:txBody>
      </p:sp>
      <p:pic>
        <p:nvPicPr>
          <p:cNvPr id="12" name="Picture 11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F3DA01BF-7BC3-E946-844E-A0641EA9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75" y="689010"/>
            <a:ext cx="1592630" cy="159263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8474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858B-2FC7-FD46-AA22-5A824794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6261"/>
            <a:ext cx="10515600" cy="1325563"/>
          </a:xfrm>
        </p:spPr>
        <p:txBody>
          <a:bodyPr/>
          <a:lstStyle/>
          <a:p>
            <a:pPr algn="ctr"/>
            <a:r>
              <a:rPr lang="en-NO" b="1" dirty="0"/>
              <a:t>Thank you for your attention!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3666F238-B47D-B441-ACE5-370016BC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9" y="5989955"/>
            <a:ext cx="1630783" cy="65231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EC1894-1EF6-0746-A4E2-BB6DBFC60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97" y="5996431"/>
            <a:ext cx="2047003" cy="65169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4F39BC55-F410-C940-8546-2B34FB03B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981" y="5996431"/>
            <a:ext cx="1910879" cy="65764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91911B2-20E5-5E46-81D8-E172DF552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315" y="5996431"/>
            <a:ext cx="1304451" cy="6522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FF718BD-74F3-9745-BF1B-17BFE7A46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303" y="6009145"/>
            <a:ext cx="2780263" cy="649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8F3ABC-3162-BA41-8D7D-7B8EC12A9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2788" y="5083610"/>
            <a:ext cx="5334384" cy="7267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034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04F37725F5840979DD5075EAD3A95" ma:contentTypeVersion="14" ma:contentTypeDescription="Create a new document." ma:contentTypeScope="" ma:versionID="41363d222ed72e6c8aba35843b800ef9">
  <xsd:schema xmlns:xsd="http://www.w3.org/2001/XMLSchema" xmlns:xs="http://www.w3.org/2001/XMLSchema" xmlns:p="http://schemas.microsoft.com/office/2006/metadata/properties" xmlns:ns3="7ae4599d-ee89-42ff-a075-4f1e475d49f4" xmlns:ns4="6754b0e1-5af6-4445-8f89-db57ebf4d3bf" targetNamespace="http://schemas.microsoft.com/office/2006/metadata/properties" ma:root="true" ma:fieldsID="24dcd7344e0b964e63917824784928e8" ns3:_="" ns4:_="">
    <xsd:import namespace="7ae4599d-ee89-42ff-a075-4f1e475d49f4"/>
    <xsd:import namespace="6754b0e1-5af6-4445-8f89-db57ebf4d3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4599d-ee89-42ff-a075-4f1e475d4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4b0e1-5af6-4445-8f89-db57ebf4d3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4EE53B-74C9-424A-84B4-DEE5019CD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4599d-ee89-42ff-a075-4f1e475d49f4"/>
    <ds:schemaRef ds:uri="6754b0e1-5af6-4445-8f89-db57ebf4d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A8A8DD-A0FC-4364-8319-142EB0CAD9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4EC181-EC1B-422D-A9B7-5B63A64E15CE}">
  <ds:schemaRefs>
    <ds:schemaRef ds:uri="http://purl.org/dc/terms/"/>
    <ds:schemaRef ds:uri="http://schemas.microsoft.com/office/infopath/2007/PartnerControls"/>
    <ds:schemaRef ds:uri="6754b0e1-5af6-4445-8f89-db57ebf4d3bf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ae4599d-ee89-42ff-a075-4f1e475d49f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15876</TotalTime>
  <Words>1413</Words>
  <Application>Microsoft Office PowerPoint</Application>
  <PresentationFormat>Widescreen</PresentationFormat>
  <Paragraphs>169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New Guidelines for the National Curriculum Regulations for Engineering Education in Norway (with emphasis on Mathematics)  </vt:lpstr>
      <vt:lpstr>Becoming an “Engineer” in Norway: Terminology and landscape</vt:lpstr>
      <vt:lpstr>PowerPoint-presentasjon</vt:lpstr>
      <vt:lpstr>Regulations, Guidelines, and Interpretations</vt:lpstr>
      <vt:lpstr>Focus on Mathematics</vt:lpstr>
      <vt:lpstr>Mathematics Guidelines in Norwegian Engineering Education (Abridged)</vt:lpstr>
      <vt:lpstr>Example Implementation: University of Stavanger</vt:lpstr>
      <vt:lpstr>But there is a problem….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Guidelines for the National Curriculum Regulations for Engineering Education in Norway (with emphasis on mathematics)  </dc:title>
  <dc:creator>Anders Tranberg</dc:creator>
  <cp:lastModifiedBy>Elisabeth Rasmussen</cp:lastModifiedBy>
  <cp:revision>59</cp:revision>
  <dcterms:created xsi:type="dcterms:W3CDTF">2021-05-26T08:20:09Z</dcterms:created>
  <dcterms:modified xsi:type="dcterms:W3CDTF">2021-08-18T06:25:34Z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114459-e220-4ae9-b339-4ebe6008cdd4_Enabled">
    <vt:lpwstr>true</vt:lpwstr>
  </property>
  <property fmtid="{D5CDD505-2E9C-101B-9397-08002B2CF9AE}" pid="3" name="MSIP_Label_b4114459-e220-4ae9-b339-4ebe6008cdd4_SetDate">
    <vt:lpwstr>2021-08-18T06:24:31Z</vt:lpwstr>
  </property>
  <property fmtid="{D5CDD505-2E9C-101B-9397-08002B2CF9AE}" pid="4" name="MSIP_Label_b4114459-e220-4ae9-b339-4ebe6008cdd4_Method">
    <vt:lpwstr>Standard</vt:lpwstr>
  </property>
  <property fmtid="{D5CDD505-2E9C-101B-9397-08002B2CF9AE}" pid="5" name="MSIP_Label_b4114459-e220-4ae9-b339-4ebe6008cdd4_Name">
    <vt:lpwstr>b4114459-e220-4ae9-b339-4ebe6008cdd4</vt:lpwstr>
  </property>
  <property fmtid="{D5CDD505-2E9C-101B-9397-08002B2CF9AE}" pid="6" name="MSIP_Label_b4114459-e220-4ae9-b339-4ebe6008cdd4_SiteId">
    <vt:lpwstr>8482881e-3699-4b3f-b135-cf4800bc1efb</vt:lpwstr>
  </property>
  <property fmtid="{D5CDD505-2E9C-101B-9397-08002B2CF9AE}" pid="7" name="MSIP_Label_b4114459-e220-4ae9-b339-4ebe6008cdd4_ActionId">
    <vt:lpwstr>cdab9707-3a8c-497b-a7b7-f5dd76433b2b</vt:lpwstr>
  </property>
  <property fmtid="{D5CDD505-2E9C-101B-9397-08002B2CF9AE}" pid="8" name="MSIP_Label_b4114459-e220-4ae9-b339-4ebe6008cdd4_ContentBits">
    <vt:lpwstr>0</vt:lpwstr>
  </property>
  <property fmtid="{D5CDD505-2E9C-101B-9397-08002B2CF9AE}" pid="9" name="ContentTypeId">
    <vt:lpwstr>0x01010004204F37725F5840979DD5075EAD3A95</vt:lpwstr>
  </property>
</Properties>
</file>