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300" r:id="rId3"/>
    <p:sldId id="303" r:id="rId4"/>
    <p:sldId id="307" r:id="rId5"/>
    <p:sldId id="291" r:id="rId6"/>
    <p:sldId id="287" r:id="rId7"/>
    <p:sldId id="281" r:id="rId8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 snapToObjects="1">
      <p:cViewPr varScale="1">
        <p:scale>
          <a:sx n="80" d="100"/>
          <a:sy n="80" d="100"/>
        </p:scale>
        <p:origin x="15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6F164-0E07-4CDE-8B26-ED24E24CB745}" type="datetimeFigureOut">
              <a:rPr lang="nb-NO" smtClean="0"/>
              <a:t>21.06.2021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29C5F-5278-4048-A391-14AD3B4E75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945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29C5F-5278-4048-A391-14AD3B4E754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9886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29C5F-5278-4048-A391-14AD3B4E754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7730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29C5F-5278-4048-A391-14AD3B4E7544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1277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29C5F-5278-4048-A391-14AD3B4E754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0563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29C5F-5278-4048-A391-14AD3B4E7544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4440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29C5F-5278-4048-A391-14AD3B4E7544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3794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29C5F-5278-4048-A391-14AD3B4E7544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678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</p:spPr>
        <p:txBody>
          <a:bodyPr anchor="t" anchorCtr="0">
            <a:sp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73426"/>
            <a:ext cx="8229600" cy="505273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053548"/>
            <a:ext cx="8229600" cy="5072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335165"/>
            <a:ext cx="7769624" cy="1569660"/>
          </a:xfrm>
        </p:spPr>
        <p:txBody>
          <a:bodyPr/>
          <a:lstStyle/>
          <a:p>
            <a:r>
              <a:rPr lang="nb-NO" sz="3200" dirty="0"/>
              <a:t>New </a:t>
            </a:r>
            <a:r>
              <a:rPr lang="nb-NO" sz="3200" dirty="0" err="1"/>
              <a:t>use</a:t>
            </a:r>
            <a:r>
              <a:rPr lang="nb-NO" sz="3200" dirty="0"/>
              <a:t> </a:t>
            </a:r>
            <a:r>
              <a:rPr lang="nb-NO" sz="3200" dirty="0" err="1"/>
              <a:t>of</a:t>
            </a:r>
            <a:r>
              <a:rPr lang="nb-NO" sz="3200" dirty="0"/>
              <a:t> digital </a:t>
            </a:r>
            <a:r>
              <a:rPr lang="nb-NO" sz="3200" dirty="0" err="1"/>
              <a:t>teaching</a:t>
            </a:r>
            <a:r>
              <a:rPr lang="nb-NO" sz="3200" dirty="0"/>
              <a:t> </a:t>
            </a:r>
            <a:r>
              <a:rPr lang="nb-NO" sz="3200" dirty="0" err="1"/>
              <a:t>tools</a:t>
            </a:r>
            <a:r>
              <a:rPr lang="nb-NO" sz="3200" dirty="0"/>
              <a:t> to </a:t>
            </a:r>
            <a:r>
              <a:rPr lang="nb-NO" sz="3200" dirty="0" err="1"/>
              <a:t>connect</a:t>
            </a:r>
            <a:r>
              <a:rPr lang="nb-NO" sz="3200" dirty="0"/>
              <a:t> </a:t>
            </a:r>
            <a:r>
              <a:rPr lang="nb-NO" sz="3200" dirty="0" err="1"/>
              <a:t>with</a:t>
            </a:r>
            <a:r>
              <a:rPr lang="nb-NO" sz="3200" dirty="0"/>
              <a:t> students during Covid-19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7126" y="2678409"/>
            <a:ext cx="7596860" cy="1752600"/>
          </a:xfrm>
        </p:spPr>
        <p:txBody>
          <a:bodyPr>
            <a:noAutofit/>
          </a:bodyPr>
          <a:lstStyle/>
          <a:p>
            <a:r>
              <a:rPr lang="nb-NO" b="1" dirty="0">
                <a:solidFill>
                  <a:schemeClr val="tx1"/>
                </a:solidFill>
              </a:rPr>
              <a:t>Arnhild Lunde</a:t>
            </a:r>
          </a:p>
          <a:p>
            <a:r>
              <a:rPr lang="nb-NO" b="1" dirty="0">
                <a:solidFill>
                  <a:schemeClr val="tx1"/>
                </a:solidFill>
              </a:rPr>
              <a:t>Tonje Vedde Fiskerstrand</a:t>
            </a:r>
          </a:p>
          <a:p>
            <a:endParaRPr lang="nb-NO" sz="2000" dirty="0"/>
          </a:p>
          <a:p>
            <a:r>
              <a:rPr lang="nb-NO" sz="2000" dirty="0"/>
              <a:t>Department </a:t>
            </a:r>
            <a:r>
              <a:rPr lang="nb-NO" sz="2000" dirty="0" err="1"/>
              <a:t>of</a:t>
            </a:r>
            <a:r>
              <a:rPr lang="nb-NO" sz="2000" dirty="0"/>
              <a:t> ICT and Natural Sciences, NTNU</a:t>
            </a:r>
          </a:p>
          <a:p>
            <a:endParaRPr lang="nb-NO" sz="2000" dirty="0"/>
          </a:p>
          <a:p>
            <a:r>
              <a:rPr lang="nb-NO" sz="2000" dirty="0"/>
              <a:t>SEFI Special </a:t>
            </a:r>
            <a:r>
              <a:rPr lang="nb-NO" sz="2000" dirty="0" err="1"/>
              <a:t>Interest</a:t>
            </a:r>
            <a:r>
              <a:rPr lang="nb-NO" sz="2000" dirty="0"/>
              <a:t> Group in Mathematics Seminar 2021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7328988D-4D06-6C42-947A-C7194253A792}"/>
              </a:ext>
            </a:extLst>
          </p:cNvPr>
          <p:cNvSpPr txBox="1"/>
          <p:nvPr/>
        </p:nvSpPr>
        <p:spPr>
          <a:xfrm rot="16200000">
            <a:off x="6102098" y="2645234"/>
            <a:ext cx="517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D4788"/>
                </a:solidFill>
              </a:rPr>
              <a:t>Norwegian </a:t>
            </a:r>
            <a:r>
              <a:rPr lang="nb-NO" dirty="0" err="1">
                <a:solidFill>
                  <a:srgbClr val="0D4788"/>
                </a:solidFill>
              </a:rPr>
              <a:t>University</a:t>
            </a:r>
            <a:r>
              <a:rPr lang="nb-NO" dirty="0">
                <a:solidFill>
                  <a:srgbClr val="0D4788"/>
                </a:solidFill>
              </a:rPr>
              <a:t> </a:t>
            </a:r>
            <a:r>
              <a:rPr lang="nb-NO" dirty="0" err="1">
                <a:solidFill>
                  <a:srgbClr val="0D4788"/>
                </a:solidFill>
              </a:rPr>
              <a:t>of</a:t>
            </a:r>
            <a:r>
              <a:rPr lang="nb-NO" dirty="0">
                <a:solidFill>
                  <a:srgbClr val="0D4788"/>
                </a:solidFill>
              </a:rPr>
              <a:t> Science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F2A6E98E-0FA8-4915-A5BF-1F08FA9830FF}"/>
              </a:ext>
            </a:extLst>
          </p:cNvPr>
          <p:cNvSpPr/>
          <p:nvPr/>
        </p:nvSpPr>
        <p:spPr>
          <a:xfrm>
            <a:off x="2444566" y="2719420"/>
            <a:ext cx="3985992" cy="3669492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4EC7E1-FCF3-4B2A-9B55-BA23FD92B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2972"/>
            <a:ext cx="8229600" cy="646331"/>
          </a:xfrm>
        </p:spPr>
        <p:txBody>
          <a:bodyPr anchor="t">
            <a:normAutofit/>
          </a:bodyPr>
          <a:lstStyle/>
          <a:p>
            <a:r>
              <a:rPr lang="nb-NO" dirty="0" err="1"/>
              <a:t>Background</a:t>
            </a:r>
            <a:endParaRPr lang="nb-NO" dirty="0"/>
          </a:p>
        </p:txBody>
      </p:sp>
      <p:sp>
        <p:nvSpPr>
          <p:cNvPr id="4" name="Pil: høyre 3">
            <a:extLst>
              <a:ext uri="{FF2B5EF4-FFF2-40B4-BE49-F238E27FC236}">
                <a16:creationId xmlns:a16="http://schemas.microsoft.com/office/drawing/2014/main" id="{95C3BAC3-62F4-490B-B0C9-BA697F2F46D4}"/>
              </a:ext>
            </a:extLst>
          </p:cNvPr>
          <p:cNvSpPr/>
          <p:nvPr/>
        </p:nvSpPr>
        <p:spPr>
          <a:xfrm rot="13090420">
            <a:off x="1331334" y="3861185"/>
            <a:ext cx="1133475" cy="64633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5BF7312-D6AE-47F3-994F-AC3D1FFADD3D}"/>
              </a:ext>
            </a:extLst>
          </p:cNvPr>
          <p:cNvSpPr/>
          <p:nvPr/>
        </p:nvSpPr>
        <p:spPr>
          <a:xfrm>
            <a:off x="63144" y="1299737"/>
            <a:ext cx="2653562" cy="2445417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15CC8CE-8709-4FBA-9518-E64993DD4E06}"/>
              </a:ext>
            </a:extLst>
          </p:cNvPr>
          <p:cNvSpPr/>
          <p:nvPr/>
        </p:nvSpPr>
        <p:spPr>
          <a:xfrm>
            <a:off x="436867" y="1725853"/>
            <a:ext cx="18954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nb-NO" dirty="0">
                <a:solidFill>
                  <a:schemeClr val="bg1"/>
                </a:solidFill>
              </a:rPr>
              <a:t>New </a:t>
            </a:r>
            <a:r>
              <a:rPr lang="nb-NO" dirty="0" err="1">
                <a:solidFill>
                  <a:schemeClr val="bg1"/>
                </a:solidFill>
              </a:rPr>
              <a:t>classrooms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without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blackboards</a:t>
            </a:r>
            <a:endParaRPr lang="nb-NO" dirty="0">
              <a:solidFill>
                <a:schemeClr val="bg1"/>
              </a:solidFill>
            </a:endParaRPr>
          </a:p>
          <a:p>
            <a:pPr lvl="0" algn="ctr"/>
            <a:endParaRPr lang="en-US" dirty="0">
              <a:solidFill>
                <a:schemeClr val="bg1"/>
              </a:solidFill>
            </a:endParaRPr>
          </a:p>
          <a:p>
            <a:pPr lvl="0" algn="ctr"/>
            <a:r>
              <a:rPr lang="nb-NO" dirty="0" err="1">
                <a:solidFill>
                  <a:schemeClr val="bg1"/>
                </a:solidFill>
              </a:rPr>
              <a:t>Started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use</a:t>
            </a:r>
            <a:r>
              <a:rPr lang="nb-NO" dirty="0">
                <a:solidFill>
                  <a:schemeClr val="bg1"/>
                </a:solidFill>
              </a:rPr>
              <a:t> OneNote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911B81E-CCB5-4D7A-922E-9FD59F9FA698}"/>
              </a:ext>
            </a:extLst>
          </p:cNvPr>
          <p:cNvSpPr txBox="1"/>
          <p:nvPr/>
        </p:nvSpPr>
        <p:spPr>
          <a:xfrm rot="2339942">
            <a:off x="1585402" y="4202452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2019</a:t>
            </a:r>
          </a:p>
        </p:txBody>
      </p:sp>
      <p:sp>
        <p:nvSpPr>
          <p:cNvPr id="12" name="Pil: høyre 11">
            <a:extLst>
              <a:ext uri="{FF2B5EF4-FFF2-40B4-BE49-F238E27FC236}">
                <a16:creationId xmlns:a16="http://schemas.microsoft.com/office/drawing/2014/main" id="{6EBD7A00-0669-4F49-B6F6-521BD51E9A32}"/>
              </a:ext>
            </a:extLst>
          </p:cNvPr>
          <p:cNvSpPr/>
          <p:nvPr/>
        </p:nvSpPr>
        <p:spPr>
          <a:xfrm rot="8164354">
            <a:off x="6406267" y="3882783"/>
            <a:ext cx="1133475" cy="64633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3D42055D-F379-461B-A020-789C40EFE44B}"/>
              </a:ext>
            </a:extLst>
          </p:cNvPr>
          <p:cNvSpPr txBox="1"/>
          <p:nvPr/>
        </p:nvSpPr>
        <p:spPr>
          <a:xfrm rot="19068847">
            <a:off x="6641205" y="3774545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2020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8D28C13-7151-442D-B43E-99B14DBE2DDE}"/>
              </a:ext>
            </a:extLst>
          </p:cNvPr>
          <p:cNvSpPr/>
          <p:nvPr/>
        </p:nvSpPr>
        <p:spPr>
          <a:xfrm>
            <a:off x="6427294" y="1299736"/>
            <a:ext cx="2653562" cy="2445417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 dirty="0" err="1"/>
              <a:t>Started</a:t>
            </a:r>
            <a:r>
              <a:rPr lang="nb-NO" dirty="0"/>
              <a:t> to </a:t>
            </a:r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iPad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OneNote</a:t>
            </a:r>
            <a:endParaRPr lang="en-US" dirty="0"/>
          </a:p>
        </p:txBody>
      </p:sp>
      <p:sp>
        <p:nvSpPr>
          <p:cNvPr id="9" name="Pil: høyre 8">
            <a:extLst>
              <a:ext uri="{FF2B5EF4-FFF2-40B4-BE49-F238E27FC236}">
                <a16:creationId xmlns:a16="http://schemas.microsoft.com/office/drawing/2014/main" id="{5E71DD0B-88BB-4AAF-8DB7-1F320524AEC1}"/>
              </a:ext>
            </a:extLst>
          </p:cNvPr>
          <p:cNvSpPr/>
          <p:nvPr/>
        </p:nvSpPr>
        <p:spPr>
          <a:xfrm>
            <a:off x="2716706" y="2038033"/>
            <a:ext cx="3710588" cy="64633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DCB4ABF9-DEB6-4237-A2F5-F90AE517CF51}"/>
              </a:ext>
            </a:extLst>
          </p:cNvPr>
          <p:cNvSpPr txBox="1"/>
          <p:nvPr/>
        </p:nvSpPr>
        <p:spPr>
          <a:xfrm>
            <a:off x="3523896" y="2209788"/>
            <a:ext cx="2096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Winter 2019/2020 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B7DC257E-27B4-4B2E-9587-C84B17B7A52B}"/>
              </a:ext>
            </a:extLst>
          </p:cNvPr>
          <p:cNvSpPr txBox="1"/>
          <p:nvPr/>
        </p:nvSpPr>
        <p:spPr>
          <a:xfrm>
            <a:off x="2991242" y="3905796"/>
            <a:ext cx="28926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err="1">
                <a:solidFill>
                  <a:schemeClr val="bg1"/>
                </a:solidFill>
              </a:rPr>
              <a:t>March</a:t>
            </a:r>
            <a:r>
              <a:rPr lang="nb-NO" dirty="0">
                <a:solidFill>
                  <a:schemeClr val="bg1"/>
                </a:solidFill>
              </a:rPr>
              <a:t> 2020:</a:t>
            </a:r>
          </a:p>
          <a:p>
            <a:pPr algn="ctr"/>
            <a:r>
              <a:rPr lang="nb-NO" dirty="0" err="1">
                <a:solidFill>
                  <a:schemeClr val="bg1"/>
                </a:solidFill>
              </a:rPr>
              <a:t>Closed</a:t>
            </a:r>
            <a:r>
              <a:rPr lang="nb-NO" dirty="0">
                <a:solidFill>
                  <a:schemeClr val="bg1"/>
                </a:solidFill>
              </a:rPr>
              <a:t> campus </a:t>
            </a:r>
            <a:r>
              <a:rPr lang="nb-NO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</a:p>
          <a:p>
            <a:pPr algn="ctr"/>
            <a:r>
              <a:rPr lang="nb-NO" dirty="0" err="1">
                <a:solidFill>
                  <a:schemeClr val="bg1"/>
                </a:solidFill>
                <a:sym typeface="Wingdings" panose="05000000000000000000" pitchFamily="2" charset="2"/>
              </a:rPr>
              <a:t>Streaming</a:t>
            </a:r>
            <a:r>
              <a:rPr lang="nb-NO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nb-NO" dirty="0" err="1">
                <a:solidFill>
                  <a:schemeClr val="bg1"/>
                </a:solidFill>
                <a:sym typeface="Wingdings" panose="05000000000000000000" pitchFamily="2" charset="2"/>
              </a:rPr>
              <a:t>of</a:t>
            </a:r>
            <a:r>
              <a:rPr lang="nb-NO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nb-NO" dirty="0" err="1">
                <a:solidFill>
                  <a:schemeClr val="bg1"/>
                </a:solidFill>
                <a:sym typeface="Wingdings" panose="05000000000000000000" pitchFamily="2" charset="2"/>
              </a:rPr>
              <a:t>the</a:t>
            </a:r>
            <a:r>
              <a:rPr lang="nb-NO" dirty="0">
                <a:solidFill>
                  <a:schemeClr val="bg1"/>
                </a:solidFill>
                <a:sym typeface="Wingdings" panose="05000000000000000000" pitchFamily="2" charset="2"/>
              </a:rPr>
              <a:t> digital </a:t>
            </a:r>
            <a:r>
              <a:rPr lang="nb-NO" dirty="0" err="1">
                <a:solidFill>
                  <a:schemeClr val="bg1"/>
                </a:solidFill>
                <a:sym typeface="Wingdings" panose="05000000000000000000" pitchFamily="2" charset="2"/>
              </a:rPr>
              <a:t>teaching</a:t>
            </a:r>
            <a:endParaRPr lang="nb-NO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0"/>
            <a:endParaRPr lang="nb-NO" dirty="0">
              <a:solidFill>
                <a:schemeClr val="bg1"/>
              </a:solidFill>
            </a:endParaRPr>
          </a:p>
          <a:p>
            <a:pPr algn="ctr"/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9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F2A6E98E-0FA8-4915-A5BF-1F08FA9830FF}"/>
              </a:ext>
            </a:extLst>
          </p:cNvPr>
          <p:cNvSpPr/>
          <p:nvPr/>
        </p:nvSpPr>
        <p:spPr>
          <a:xfrm>
            <a:off x="2444566" y="2719420"/>
            <a:ext cx="3985992" cy="3669492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4EC7E1-FCF3-4B2A-9B55-BA23FD92B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867" y="522972"/>
            <a:ext cx="8249933" cy="646331"/>
          </a:xfrm>
        </p:spPr>
        <p:txBody>
          <a:bodyPr anchor="t">
            <a:normAutofit/>
          </a:bodyPr>
          <a:lstStyle/>
          <a:p>
            <a:r>
              <a:rPr lang="nb-NO" dirty="0"/>
              <a:t>New </a:t>
            </a:r>
            <a:r>
              <a:rPr lang="nb-NO" dirty="0" err="1"/>
              <a:t>challenge</a:t>
            </a:r>
            <a:endParaRPr lang="nb-NO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BB4E10CC-59E4-4B44-B459-3776B85A1735}"/>
              </a:ext>
            </a:extLst>
          </p:cNvPr>
          <p:cNvSpPr txBox="1"/>
          <p:nvPr/>
        </p:nvSpPr>
        <p:spPr>
          <a:xfrm>
            <a:off x="2716706" y="3284744"/>
            <a:ext cx="3623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err="1">
                <a:solidFill>
                  <a:schemeClr val="bg1"/>
                </a:solidFill>
              </a:rPr>
              <a:t>March</a:t>
            </a:r>
            <a:r>
              <a:rPr lang="nb-NO" dirty="0">
                <a:solidFill>
                  <a:schemeClr val="bg1"/>
                </a:solidFill>
              </a:rPr>
              <a:t> 2020:</a:t>
            </a:r>
          </a:p>
          <a:p>
            <a:pPr lvl="0" algn="ctr"/>
            <a:endParaRPr lang="nb-NO" dirty="0">
              <a:solidFill>
                <a:schemeClr val="bg1"/>
              </a:solidFill>
            </a:endParaRPr>
          </a:p>
          <a:p>
            <a:pPr lvl="0" algn="ctr"/>
            <a:r>
              <a:rPr lang="nb-NO" dirty="0" err="1">
                <a:solidFill>
                  <a:schemeClr val="bg1"/>
                </a:solidFill>
              </a:rPr>
              <a:t>Need</a:t>
            </a:r>
            <a:r>
              <a:rPr lang="nb-NO" dirty="0">
                <a:solidFill>
                  <a:schemeClr val="bg1"/>
                </a:solidFill>
              </a:rPr>
              <a:t> digital </a:t>
            </a:r>
            <a:r>
              <a:rPr lang="nb-NO" dirty="0" err="1">
                <a:solidFill>
                  <a:schemeClr val="bg1"/>
                </a:solidFill>
              </a:rPr>
              <a:t>tools</a:t>
            </a:r>
            <a:r>
              <a:rPr lang="nb-NO" dirty="0">
                <a:solidFill>
                  <a:schemeClr val="bg1"/>
                </a:solidFill>
              </a:rPr>
              <a:t> for </a:t>
            </a:r>
            <a:r>
              <a:rPr lang="nb-NO" dirty="0" err="1">
                <a:solidFill>
                  <a:schemeClr val="bg1"/>
                </a:solidFill>
              </a:rPr>
              <a:t>teaching</a:t>
            </a:r>
            <a:r>
              <a:rPr lang="nb-NO" dirty="0">
                <a:solidFill>
                  <a:schemeClr val="bg1"/>
                </a:solidFill>
              </a:rPr>
              <a:t> and supervising students </a:t>
            </a:r>
            <a:r>
              <a:rPr lang="nb-NO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chemeClr val="bg1"/>
              </a:solidFill>
            </a:endParaRPr>
          </a:p>
          <a:p>
            <a:pPr lvl="0" algn="ctr"/>
            <a:r>
              <a:rPr lang="nb-NO" dirty="0" err="1">
                <a:solidFill>
                  <a:schemeClr val="bg1"/>
                </a:solidFill>
              </a:rPr>
              <a:t>Could</a:t>
            </a:r>
            <a:r>
              <a:rPr lang="nb-NO" dirty="0">
                <a:solidFill>
                  <a:schemeClr val="bg1"/>
                </a:solidFill>
              </a:rPr>
              <a:t> OneNote </a:t>
            </a:r>
            <a:r>
              <a:rPr lang="nb-NO" dirty="0" err="1">
                <a:solidFill>
                  <a:schemeClr val="bg1"/>
                </a:solidFill>
              </a:rPr>
              <a:t>solve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this</a:t>
            </a:r>
            <a:r>
              <a:rPr lang="nb-NO" dirty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4" name="Pil: høyre 3">
            <a:extLst>
              <a:ext uri="{FF2B5EF4-FFF2-40B4-BE49-F238E27FC236}">
                <a16:creationId xmlns:a16="http://schemas.microsoft.com/office/drawing/2014/main" id="{95C3BAC3-62F4-490B-B0C9-BA697F2F46D4}"/>
              </a:ext>
            </a:extLst>
          </p:cNvPr>
          <p:cNvSpPr/>
          <p:nvPr/>
        </p:nvSpPr>
        <p:spPr>
          <a:xfrm rot="13090420">
            <a:off x="1331334" y="3861185"/>
            <a:ext cx="1133475" cy="64633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5BF7312-D6AE-47F3-994F-AC3D1FFADD3D}"/>
              </a:ext>
            </a:extLst>
          </p:cNvPr>
          <p:cNvSpPr/>
          <p:nvPr/>
        </p:nvSpPr>
        <p:spPr>
          <a:xfrm>
            <a:off x="63144" y="1299737"/>
            <a:ext cx="2653562" cy="2445417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15CC8CE-8709-4FBA-9518-E64993DD4E06}"/>
              </a:ext>
            </a:extLst>
          </p:cNvPr>
          <p:cNvSpPr/>
          <p:nvPr/>
        </p:nvSpPr>
        <p:spPr>
          <a:xfrm>
            <a:off x="436867" y="1725853"/>
            <a:ext cx="18954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nb-NO" dirty="0">
                <a:solidFill>
                  <a:schemeClr val="bg1"/>
                </a:solidFill>
              </a:rPr>
              <a:t>New </a:t>
            </a:r>
            <a:r>
              <a:rPr lang="nb-NO" dirty="0" err="1">
                <a:solidFill>
                  <a:schemeClr val="bg1"/>
                </a:solidFill>
              </a:rPr>
              <a:t>classrooms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without</a:t>
            </a:r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blackboards</a:t>
            </a:r>
            <a:endParaRPr lang="nb-NO" dirty="0">
              <a:solidFill>
                <a:schemeClr val="bg1"/>
              </a:solidFill>
            </a:endParaRPr>
          </a:p>
          <a:p>
            <a:pPr lvl="0" algn="ctr"/>
            <a:endParaRPr lang="en-US" dirty="0">
              <a:solidFill>
                <a:schemeClr val="bg1"/>
              </a:solidFill>
            </a:endParaRPr>
          </a:p>
          <a:p>
            <a:pPr lvl="0" algn="ctr"/>
            <a:r>
              <a:rPr lang="nb-NO" dirty="0" err="1">
                <a:solidFill>
                  <a:schemeClr val="bg1"/>
                </a:solidFill>
              </a:rPr>
              <a:t>Started</a:t>
            </a:r>
            <a:r>
              <a:rPr lang="nb-NO" dirty="0">
                <a:solidFill>
                  <a:schemeClr val="bg1"/>
                </a:solidFill>
              </a:rPr>
              <a:t> to </a:t>
            </a:r>
            <a:r>
              <a:rPr lang="nb-NO" dirty="0" err="1">
                <a:solidFill>
                  <a:schemeClr val="bg1"/>
                </a:solidFill>
              </a:rPr>
              <a:t>use</a:t>
            </a:r>
            <a:r>
              <a:rPr lang="nb-NO" dirty="0">
                <a:solidFill>
                  <a:schemeClr val="bg1"/>
                </a:solidFill>
              </a:rPr>
              <a:t> OneNote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911B81E-CCB5-4D7A-922E-9FD59F9FA698}"/>
              </a:ext>
            </a:extLst>
          </p:cNvPr>
          <p:cNvSpPr txBox="1"/>
          <p:nvPr/>
        </p:nvSpPr>
        <p:spPr>
          <a:xfrm rot="2339942">
            <a:off x="1585402" y="4202452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2019</a:t>
            </a:r>
          </a:p>
        </p:txBody>
      </p:sp>
      <p:sp>
        <p:nvSpPr>
          <p:cNvPr id="12" name="Pil: høyre 11">
            <a:extLst>
              <a:ext uri="{FF2B5EF4-FFF2-40B4-BE49-F238E27FC236}">
                <a16:creationId xmlns:a16="http://schemas.microsoft.com/office/drawing/2014/main" id="{6EBD7A00-0669-4F49-B6F6-521BD51E9A32}"/>
              </a:ext>
            </a:extLst>
          </p:cNvPr>
          <p:cNvSpPr/>
          <p:nvPr/>
        </p:nvSpPr>
        <p:spPr>
          <a:xfrm rot="8164354">
            <a:off x="6406267" y="3882783"/>
            <a:ext cx="1133475" cy="64633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3D42055D-F379-461B-A020-789C40EFE44B}"/>
              </a:ext>
            </a:extLst>
          </p:cNvPr>
          <p:cNvSpPr txBox="1"/>
          <p:nvPr/>
        </p:nvSpPr>
        <p:spPr>
          <a:xfrm rot="19068847">
            <a:off x="6641205" y="3774545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2020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8D28C13-7151-442D-B43E-99B14DBE2DDE}"/>
              </a:ext>
            </a:extLst>
          </p:cNvPr>
          <p:cNvSpPr/>
          <p:nvPr/>
        </p:nvSpPr>
        <p:spPr>
          <a:xfrm>
            <a:off x="6427294" y="1299736"/>
            <a:ext cx="2653562" cy="2445417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 dirty="0" err="1"/>
              <a:t>Started</a:t>
            </a:r>
            <a:r>
              <a:rPr lang="nb-NO" dirty="0"/>
              <a:t> to </a:t>
            </a:r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iPad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OneNote</a:t>
            </a:r>
            <a:endParaRPr lang="en-US" dirty="0"/>
          </a:p>
        </p:txBody>
      </p:sp>
      <p:sp>
        <p:nvSpPr>
          <p:cNvPr id="9" name="Pil: høyre 8">
            <a:extLst>
              <a:ext uri="{FF2B5EF4-FFF2-40B4-BE49-F238E27FC236}">
                <a16:creationId xmlns:a16="http://schemas.microsoft.com/office/drawing/2014/main" id="{5E71DD0B-88BB-4AAF-8DB7-1F320524AEC1}"/>
              </a:ext>
            </a:extLst>
          </p:cNvPr>
          <p:cNvSpPr/>
          <p:nvPr/>
        </p:nvSpPr>
        <p:spPr>
          <a:xfrm>
            <a:off x="2716706" y="2038033"/>
            <a:ext cx="3710588" cy="64633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DCB4ABF9-DEB6-4237-A2F5-F90AE517CF51}"/>
              </a:ext>
            </a:extLst>
          </p:cNvPr>
          <p:cNvSpPr txBox="1"/>
          <p:nvPr/>
        </p:nvSpPr>
        <p:spPr>
          <a:xfrm>
            <a:off x="3523896" y="2209788"/>
            <a:ext cx="2096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Winter 2019/2020 </a:t>
            </a:r>
          </a:p>
        </p:txBody>
      </p:sp>
    </p:spTree>
    <p:extLst>
      <p:ext uri="{BB962C8B-B14F-4D97-AF65-F5344CB8AC3E}">
        <p14:creationId xmlns:p14="http://schemas.microsoft.com/office/powerpoint/2010/main" val="103195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0BCC0C-A6A6-442B-9215-BABB060DF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</p:spPr>
        <p:txBody>
          <a:bodyPr anchor="t">
            <a:normAutofit/>
          </a:bodyPr>
          <a:lstStyle/>
          <a:p>
            <a:r>
              <a:rPr lang="nb-NO" dirty="0"/>
              <a:t>Method - </a:t>
            </a:r>
            <a:r>
              <a:rPr lang="nb-NO" dirty="0" err="1"/>
              <a:t>Teaching</a:t>
            </a:r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5E9A07E-B8E1-419E-882E-B94F6B464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93103"/>
            <a:ext cx="3883903" cy="3340156"/>
          </a:xfrm>
          <a:prstGeom prst="rect">
            <a:avLst/>
          </a:prstGeom>
          <a:noFill/>
        </p:spPr>
      </p:pic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AEA072F-C9BE-433A-BC2D-C3D67A5D6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2122764"/>
            <a:ext cx="4134832" cy="4525963"/>
          </a:xfrm>
        </p:spPr>
        <p:txBody>
          <a:bodyPr>
            <a:norm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 err="1"/>
              <a:t>Immediately</a:t>
            </a:r>
            <a:r>
              <a:rPr lang="nb-NO" dirty="0"/>
              <a:t> </a:t>
            </a:r>
            <a:r>
              <a:rPr lang="nb-NO" dirty="0" err="1"/>
              <a:t>available</a:t>
            </a:r>
            <a:endParaRPr lang="nb-NO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 err="1"/>
              <a:t>Always</a:t>
            </a:r>
            <a:r>
              <a:rPr lang="nb-NO" dirty="0"/>
              <a:t> </a:t>
            </a:r>
            <a:r>
              <a:rPr lang="nb-NO" dirty="0" err="1"/>
              <a:t>available</a:t>
            </a:r>
            <a:r>
              <a:rPr lang="nb-NO" dirty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 err="1"/>
              <a:t>Easy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/</a:t>
            </a:r>
            <a:r>
              <a:rPr lang="nb-NO" dirty="0" err="1"/>
              <a:t>improve</a:t>
            </a:r>
            <a:endParaRPr lang="nb-NO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/>
              <a:t>Automatic save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/>
              <a:t>Chapter </a:t>
            </a:r>
            <a:r>
              <a:rPr lang="nb-NO" dirty="0" err="1"/>
              <a:t>division</a:t>
            </a:r>
            <a:endParaRPr lang="nb-NO" dirty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/>
              <a:t>Challenges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syncing</a:t>
            </a:r>
            <a:r>
              <a:rPr lang="nb-NO" dirty="0"/>
              <a:t>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/>
              <a:t>Less visible screen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 err="1"/>
              <a:t>Unlimited</a:t>
            </a:r>
            <a:r>
              <a:rPr lang="nb-NO" dirty="0"/>
              <a:t> </a:t>
            </a:r>
            <a:r>
              <a:rPr lang="nb-NO" dirty="0" err="1"/>
              <a:t>space</a:t>
            </a:r>
            <a:endParaRPr lang="nb-NO" dirty="0"/>
          </a:p>
        </p:txBody>
      </p:sp>
      <p:sp>
        <p:nvSpPr>
          <p:cNvPr id="5" name="Plassholder for innhold 3">
            <a:extLst>
              <a:ext uri="{FF2B5EF4-FFF2-40B4-BE49-F238E27FC236}">
                <a16:creationId xmlns:a16="http://schemas.microsoft.com/office/drawing/2014/main" id="{5D3813A5-15C7-4EF8-9741-F026E5C2D1F9}"/>
              </a:ext>
            </a:extLst>
          </p:cNvPr>
          <p:cNvSpPr txBox="1">
            <a:spLocks/>
          </p:cNvSpPr>
          <p:nvPr/>
        </p:nvSpPr>
        <p:spPr>
          <a:xfrm>
            <a:off x="553432" y="1009650"/>
            <a:ext cx="8133368" cy="1343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OneNote – live lecture notes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41932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0BCC0C-A6A6-442B-9215-BABB060DF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Method - Supervising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AEA072F-C9BE-433A-BC2D-C3D67A5D6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7973" y="1009650"/>
            <a:ext cx="8756542" cy="1160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OneNote Class Notebook – shared notes</a:t>
            </a:r>
            <a:endParaRPr lang="nb-NO" sz="2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0318C87-020C-4123-A7EF-DD7A30D3A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940" y="1881057"/>
            <a:ext cx="7525719" cy="3951002"/>
          </a:xfrm>
          <a:prstGeom prst="rect">
            <a:avLst/>
          </a:prstGeom>
          <a:noFill/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1955945E-C3F7-4F20-8F84-7A69B5203CE8}"/>
              </a:ext>
            </a:extLst>
          </p:cNvPr>
          <p:cNvSpPr txBox="1"/>
          <p:nvPr/>
        </p:nvSpPr>
        <p:spPr>
          <a:xfrm>
            <a:off x="1086980" y="4472794"/>
            <a:ext cx="11147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Kate Student</a:t>
            </a:r>
          </a:p>
        </p:txBody>
      </p:sp>
    </p:spTree>
    <p:extLst>
      <p:ext uri="{BB962C8B-B14F-4D97-AF65-F5344CB8AC3E}">
        <p14:creationId xmlns:p14="http://schemas.microsoft.com/office/powerpoint/2010/main" val="1461031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EC7E1-FCF3-4B2A-9B55-BA23FD92B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2972"/>
            <a:ext cx="8229600" cy="646331"/>
          </a:xfrm>
        </p:spPr>
        <p:txBody>
          <a:bodyPr anchor="t">
            <a:normAutofit/>
          </a:bodyPr>
          <a:lstStyle/>
          <a:p>
            <a:r>
              <a:rPr lang="nb-NO" dirty="0" err="1"/>
              <a:t>Results</a:t>
            </a:r>
            <a:endParaRPr lang="nb-NO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7934001-A677-4CCE-B06C-EBE5AE0E0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46087"/>
            <a:ext cx="4038600" cy="4525963"/>
          </a:xfrm>
        </p:spPr>
        <p:txBody>
          <a:bodyPr>
            <a:normAutofit/>
          </a:bodyPr>
          <a:lstStyle/>
          <a:p>
            <a:r>
              <a:rPr lang="nb-NO" dirty="0"/>
              <a:t>Connection </a:t>
            </a:r>
            <a:r>
              <a:rPr lang="nb-NO" dirty="0" err="1"/>
              <a:t>with</a:t>
            </a:r>
            <a:r>
              <a:rPr lang="nb-NO" dirty="0"/>
              <a:t> students during </a:t>
            </a:r>
            <a:r>
              <a:rPr lang="nb-NO" dirty="0" err="1"/>
              <a:t>lockdown</a:t>
            </a:r>
            <a:endParaRPr lang="nb-NO" dirty="0"/>
          </a:p>
          <a:p>
            <a:r>
              <a:rPr lang="nb-NO" dirty="0"/>
              <a:t>Active </a:t>
            </a:r>
            <a:r>
              <a:rPr lang="nb-NO" dirty="0" err="1"/>
              <a:t>learning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feedback</a:t>
            </a:r>
          </a:p>
          <a:p>
            <a:r>
              <a:rPr lang="nb-NO" dirty="0" err="1"/>
              <a:t>Easier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between</a:t>
            </a:r>
            <a:r>
              <a:rPr lang="nb-NO" dirty="0"/>
              <a:t> in-</a:t>
            </a:r>
            <a:r>
              <a:rPr lang="nb-NO" dirty="0" err="1"/>
              <a:t>site</a:t>
            </a:r>
            <a:r>
              <a:rPr lang="nb-NO" dirty="0"/>
              <a:t> and </a:t>
            </a:r>
            <a:r>
              <a:rPr lang="nb-NO" dirty="0" err="1"/>
              <a:t>streamed</a:t>
            </a:r>
            <a:r>
              <a:rPr lang="nb-NO" dirty="0"/>
              <a:t> </a:t>
            </a:r>
            <a:r>
              <a:rPr lang="nb-NO" dirty="0" err="1"/>
              <a:t>teaching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7477586-DDFB-43AF-A4BB-810CD3F9A39D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CF1E5664-DF25-46FF-BE55-9B816EC02488}"/>
              </a:ext>
            </a:extLst>
          </p:cNvPr>
          <p:cNvSpPr txBox="1">
            <a:spLocks/>
          </p:cNvSpPr>
          <p:nvPr/>
        </p:nvSpPr>
        <p:spPr>
          <a:xfrm>
            <a:off x="4648202" y="1443518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Digital </a:t>
            </a:r>
            <a:r>
              <a:rPr lang="nb-NO" dirty="0" err="1"/>
              <a:t>notebook</a:t>
            </a:r>
            <a:r>
              <a:rPr lang="nb-NO" dirty="0"/>
              <a:t> is </a:t>
            </a:r>
            <a:r>
              <a:rPr lang="nb-NO" dirty="0" err="1"/>
              <a:t>now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new</a:t>
            </a:r>
            <a:r>
              <a:rPr lang="nb-NO" dirty="0"/>
              <a:t> standard</a:t>
            </a:r>
          </a:p>
          <a:p>
            <a:r>
              <a:rPr lang="nb-NO" dirty="0"/>
              <a:t>Students </a:t>
            </a:r>
            <a:r>
              <a:rPr lang="nb-NO" dirty="0" err="1"/>
              <a:t>prefer</a:t>
            </a:r>
            <a:r>
              <a:rPr lang="nb-NO" dirty="0"/>
              <a:t> in-</a:t>
            </a:r>
            <a:r>
              <a:rPr lang="nb-NO" dirty="0" err="1"/>
              <a:t>site</a:t>
            </a:r>
            <a:r>
              <a:rPr lang="nb-NO" dirty="0"/>
              <a:t> </a:t>
            </a:r>
            <a:r>
              <a:rPr lang="nb-NO" dirty="0" err="1"/>
              <a:t>teaching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digital </a:t>
            </a:r>
            <a:r>
              <a:rPr lang="nb-NO" dirty="0" err="1"/>
              <a:t>notebook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450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EC7E1-FCF3-4B2A-9B55-BA23FD92B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b-NO" b="1" i="0" kern="1200"/>
              <a:t>Conclution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CEFE2F-8AF0-4FC9-A8AB-240370758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/>
              <a:t>We did connect with students both during teaching and supervising with digital teaching tools </a:t>
            </a:r>
          </a:p>
          <a:p>
            <a:endParaRPr lang="en-US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4C282C2E-734F-4117-8531-8D8EB14E3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en-US" dirty="0"/>
              <a:t>After Covid-19:</a:t>
            </a:r>
          </a:p>
          <a:p>
            <a:r>
              <a:rPr lang="en-US" dirty="0"/>
              <a:t>Prefer in-site teaching with use of digital teaching tools</a:t>
            </a:r>
          </a:p>
          <a:p>
            <a:r>
              <a:rPr lang="en-US" dirty="0"/>
              <a:t>How can we engage more students to use the Class Notebook?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81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blaa_stripe_bunn_eng" id="{DCD582E4-97AA-6349-9548-16F1FCC41B22}" vid="{CC7E516B-D31F-AA4C-8EC3-CC61F53B0B9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ntnu_blaa_stripe_bunn_eng</Template>
  <TotalTime>0</TotalTime>
  <Words>224</Words>
  <Application>Microsoft Office PowerPoint</Application>
  <PresentationFormat>Skjermfremvisning (4:3)</PresentationFormat>
  <Paragraphs>67</Paragraphs>
  <Slides>7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New use of digital teaching tools to connect with students during Covid-19</vt:lpstr>
      <vt:lpstr>Background</vt:lpstr>
      <vt:lpstr>New challenge</vt:lpstr>
      <vt:lpstr>Method - Teaching</vt:lpstr>
      <vt:lpstr>Method - Supervising</vt:lpstr>
      <vt:lpstr>Results</vt:lpstr>
      <vt:lpstr>Conclution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use of digital teaching tools to connect with students during Covid-19</dc:title>
  <dc:creator>Tonje Vedde Fiskerstrand</dc:creator>
  <cp:lastModifiedBy>Elisabeth Rasmussen</cp:lastModifiedBy>
  <cp:revision>11</cp:revision>
  <dcterms:created xsi:type="dcterms:W3CDTF">2021-06-08T08:02:30Z</dcterms:created>
  <dcterms:modified xsi:type="dcterms:W3CDTF">2021-06-21T07:38:22Z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114459-e220-4ae9-b339-4ebe6008cdd4_Enabled">
    <vt:lpwstr>true</vt:lpwstr>
  </property>
  <property fmtid="{D5CDD505-2E9C-101B-9397-08002B2CF9AE}" pid="3" name="MSIP_Label_b4114459-e220-4ae9-b339-4ebe6008cdd4_SetDate">
    <vt:lpwstr>2021-06-21T07:37:40Z</vt:lpwstr>
  </property>
  <property fmtid="{D5CDD505-2E9C-101B-9397-08002B2CF9AE}" pid="4" name="MSIP_Label_b4114459-e220-4ae9-b339-4ebe6008cdd4_Method">
    <vt:lpwstr>Standard</vt:lpwstr>
  </property>
  <property fmtid="{D5CDD505-2E9C-101B-9397-08002B2CF9AE}" pid="5" name="MSIP_Label_b4114459-e220-4ae9-b339-4ebe6008cdd4_Name">
    <vt:lpwstr>b4114459-e220-4ae9-b339-4ebe6008cdd4</vt:lpwstr>
  </property>
  <property fmtid="{D5CDD505-2E9C-101B-9397-08002B2CF9AE}" pid="6" name="MSIP_Label_b4114459-e220-4ae9-b339-4ebe6008cdd4_SiteId">
    <vt:lpwstr>8482881e-3699-4b3f-b135-cf4800bc1efb</vt:lpwstr>
  </property>
  <property fmtid="{D5CDD505-2E9C-101B-9397-08002B2CF9AE}" pid="7" name="MSIP_Label_b4114459-e220-4ae9-b339-4ebe6008cdd4_ActionId">
    <vt:lpwstr>442f26ce-72be-4d31-8497-e2625a1c5230</vt:lpwstr>
  </property>
  <property fmtid="{D5CDD505-2E9C-101B-9397-08002B2CF9AE}" pid="8" name="MSIP_Label_b4114459-e220-4ae9-b339-4ebe6008cdd4_ContentBits">
    <vt:lpwstr>0</vt:lpwstr>
  </property>
</Properties>
</file>