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notesMasterIdLst>
    <p:notesMasterId r:id="rId67"/>
  </p:notesMasterIdLst>
  <p:sldIdLst>
    <p:sldId id="336" r:id="rId6"/>
    <p:sldId id="335" r:id="rId7"/>
    <p:sldId id="414" r:id="rId8"/>
    <p:sldId id="338" r:id="rId9"/>
    <p:sldId id="339" r:id="rId10"/>
    <p:sldId id="365" r:id="rId11"/>
    <p:sldId id="292" r:id="rId12"/>
    <p:sldId id="366" r:id="rId13"/>
    <p:sldId id="367" r:id="rId14"/>
    <p:sldId id="413" r:id="rId15"/>
    <p:sldId id="295" r:id="rId16"/>
    <p:sldId id="368" r:id="rId17"/>
    <p:sldId id="294" r:id="rId18"/>
    <p:sldId id="369" r:id="rId19"/>
    <p:sldId id="370" r:id="rId20"/>
    <p:sldId id="371" r:id="rId21"/>
    <p:sldId id="372" r:id="rId22"/>
    <p:sldId id="373" r:id="rId23"/>
    <p:sldId id="374" r:id="rId24"/>
    <p:sldId id="301" r:id="rId25"/>
    <p:sldId id="375" r:id="rId26"/>
    <p:sldId id="376" r:id="rId27"/>
    <p:sldId id="377" r:id="rId28"/>
    <p:sldId id="378" r:id="rId29"/>
    <p:sldId id="310" r:id="rId30"/>
    <p:sldId id="379" r:id="rId31"/>
    <p:sldId id="380" r:id="rId32"/>
    <p:sldId id="381" r:id="rId33"/>
    <p:sldId id="382" r:id="rId34"/>
    <p:sldId id="383" r:id="rId35"/>
    <p:sldId id="384" r:id="rId36"/>
    <p:sldId id="385" r:id="rId37"/>
    <p:sldId id="411" r:id="rId38"/>
    <p:sldId id="386" r:id="rId39"/>
    <p:sldId id="387" r:id="rId40"/>
    <p:sldId id="388" r:id="rId41"/>
    <p:sldId id="389" r:id="rId42"/>
    <p:sldId id="390" r:id="rId43"/>
    <p:sldId id="391" r:id="rId44"/>
    <p:sldId id="392" r:id="rId45"/>
    <p:sldId id="393" r:id="rId46"/>
    <p:sldId id="394" r:id="rId47"/>
    <p:sldId id="395" r:id="rId48"/>
    <p:sldId id="396" r:id="rId49"/>
    <p:sldId id="397" r:id="rId50"/>
    <p:sldId id="399" r:id="rId51"/>
    <p:sldId id="400" r:id="rId52"/>
    <p:sldId id="412" r:id="rId53"/>
    <p:sldId id="401" r:id="rId54"/>
    <p:sldId id="402" r:id="rId55"/>
    <p:sldId id="403" r:id="rId56"/>
    <p:sldId id="404" r:id="rId57"/>
    <p:sldId id="405" r:id="rId58"/>
    <p:sldId id="406" r:id="rId59"/>
    <p:sldId id="407" r:id="rId60"/>
    <p:sldId id="408" r:id="rId61"/>
    <p:sldId id="410" r:id="rId62"/>
    <p:sldId id="409" r:id="rId63"/>
    <p:sldId id="321" r:id="rId64"/>
    <p:sldId id="333" r:id="rId65"/>
    <p:sldId id="334" r:id="rId6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09BBD-3241-49CF-AEC7-170229E461C4}" v="1108" dt="2021-06-16T14:15:30.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7639E2B-E9D1-4070-94DC-686EFC754EA4}" type="datetimeFigureOut">
              <a:rPr lang="en-GB" smtClean="0"/>
              <a:t>17/06/2021</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7A041D3-24F0-4567-AD30-BC4E918C7903}" type="slidenum">
              <a:rPr lang="en-GB" smtClean="0"/>
              <a:t>‹#›</a:t>
            </a:fld>
            <a:endParaRPr lang="en-GB"/>
          </a:p>
        </p:txBody>
      </p:sp>
    </p:spTree>
    <p:extLst>
      <p:ext uri="{BB962C8B-B14F-4D97-AF65-F5344CB8AC3E}">
        <p14:creationId xmlns:p14="http://schemas.microsoft.com/office/powerpoint/2010/main" val="960759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97787" y="3162304"/>
            <a:ext cx="9890427" cy="1470025"/>
          </a:xfrm>
          <a:prstGeom prst="rect">
            <a:avLst/>
          </a:prstGeom>
        </p:spPr>
        <p:txBody>
          <a:bodyPr/>
          <a:lstStyle>
            <a:lvl1pPr algn="l">
              <a:defRPr b="0" i="0">
                <a:latin typeface="ConduitITCStd Medium"/>
                <a:cs typeface="ConduitITCStd Medium"/>
              </a:defRPr>
            </a:lvl1pPr>
          </a:lstStyle>
          <a:p>
            <a:r>
              <a:rPr lang="en-US"/>
              <a:t>Click to edit Master title style</a:t>
            </a:r>
            <a:endParaRPr lang="nb-NO"/>
          </a:p>
        </p:txBody>
      </p:sp>
      <p:pic>
        <p:nvPicPr>
          <p:cNvPr id="4" name="Bilde 3" descr="nmbu copy_tran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9074" y="6252550"/>
            <a:ext cx="945655" cy="303497"/>
          </a:xfrm>
          <a:prstGeom prst="rect">
            <a:avLst/>
          </a:prstGeom>
        </p:spPr>
      </p:pic>
      <p:pic>
        <p:nvPicPr>
          <p:cNvPr id="5" name="Bilde 4" descr="matematikksentere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47" y="6252549"/>
            <a:ext cx="1137068" cy="262400"/>
          </a:xfrm>
          <a:prstGeom prst="rect">
            <a:avLst/>
          </a:prstGeom>
        </p:spPr>
      </p:pic>
      <p:pic>
        <p:nvPicPr>
          <p:cNvPr id="6" name="Bilde 5" descr="ntnu.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787" y="6288082"/>
            <a:ext cx="970783" cy="226868"/>
          </a:xfrm>
          <a:prstGeom prst="rect">
            <a:avLst/>
          </a:prstGeom>
        </p:spPr>
      </p:pic>
      <p:pic>
        <p:nvPicPr>
          <p:cNvPr id="7" name="Bilde 6" descr="uia_eng_logo_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7786" y="5394884"/>
            <a:ext cx="2649287" cy="398080"/>
          </a:xfrm>
          <a:prstGeom prst="rect">
            <a:avLst/>
          </a:prstGeom>
        </p:spPr>
      </p:pic>
      <p:sp>
        <p:nvSpPr>
          <p:cNvPr id="8" name="Tittel 1"/>
          <p:cNvSpPr txBox="1">
            <a:spLocks/>
          </p:cNvSpPr>
          <p:nvPr userDrawn="1"/>
        </p:nvSpPr>
        <p:spPr>
          <a:xfrm>
            <a:off x="694532" y="5853949"/>
            <a:ext cx="3084541" cy="330383"/>
          </a:xfrm>
          <a:prstGeom prst="rect">
            <a:avLst/>
          </a:prstGeom>
        </p:spPr>
        <p:txBody>
          <a:bodyPr/>
          <a:lstStyle>
            <a:lvl1pPr algn="l" defTabSz="457200" rtl="0" eaLnBrk="1" latinLnBrk="0" hangingPunct="1">
              <a:spcBef>
                <a:spcPct val="0"/>
              </a:spcBef>
              <a:buNone/>
              <a:defRPr sz="4400" b="0" i="0" kern="1200">
                <a:solidFill>
                  <a:schemeClr val="tx1"/>
                </a:solidFill>
                <a:latin typeface="ConduitITCStd Medium"/>
                <a:ea typeface="+mj-ea"/>
                <a:cs typeface="ConduitITCStd Medium"/>
              </a:defRPr>
            </a:lvl1pPr>
          </a:lstStyle>
          <a:p>
            <a:r>
              <a:rPr lang="nb-NO" sz="1333" b="0" i="0">
                <a:latin typeface="ConduitITCStd Light"/>
                <a:cs typeface="ConduitITCStd Light"/>
              </a:rPr>
              <a:t>In </a:t>
            </a:r>
            <a:r>
              <a:rPr lang="nb-NO" sz="1333" b="0" i="0" err="1">
                <a:latin typeface="ConduitITCStd Light"/>
                <a:cs typeface="ConduitITCStd Light"/>
              </a:rPr>
              <a:t>collaboration</a:t>
            </a:r>
            <a:r>
              <a:rPr lang="nb-NO" sz="1333" b="0" i="0" baseline="0">
                <a:latin typeface="ConduitITCStd Light"/>
                <a:cs typeface="ConduitITCStd Light"/>
              </a:rPr>
              <a:t> </a:t>
            </a:r>
            <a:r>
              <a:rPr lang="nb-NO" sz="1333" b="0" i="0" baseline="0" err="1">
                <a:latin typeface="ConduitITCStd Light"/>
                <a:cs typeface="ConduitITCStd Light"/>
              </a:rPr>
              <a:t>with</a:t>
            </a:r>
            <a:r>
              <a:rPr lang="nb-NO" sz="1333" b="0" i="0" baseline="0">
                <a:latin typeface="ConduitITCStd Light"/>
                <a:cs typeface="ConduitITCStd Light"/>
              </a:rPr>
              <a:t>:</a:t>
            </a:r>
            <a:endParaRPr lang="nb-NO" sz="1333" b="0" i="0">
              <a:latin typeface="ConduitITCStd Light"/>
              <a:cs typeface="ConduitITCStd Light"/>
            </a:endParaRPr>
          </a:p>
        </p:txBody>
      </p:sp>
    </p:spTree>
    <p:extLst>
      <p:ext uri="{BB962C8B-B14F-4D97-AF65-F5344CB8AC3E}">
        <p14:creationId xmlns:p14="http://schemas.microsoft.com/office/powerpoint/2010/main" val="176815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08187" y="3792021"/>
            <a:ext cx="10363200" cy="1362075"/>
          </a:xfrm>
          <a:prstGeom prst="rect">
            <a:avLst/>
          </a:prstGeom>
        </p:spPr>
        <p:txBody>
          <a:bodyPr anchor="t"/>
          <a:lstStyle>
            <a:lvl1pPr algn="l">
              <a:defRPr sz="5333" b="0" i="0" cap="all">
                <a:latin typeface="ConduitITCStd Medium"/>
                <a:cs typeface="ConduitITCStd Medium"/>
              </a:defRPr>
            </a:lvl1pPr>
          </a:lstStyle>
          <a:p>
            <a:r>
              <a:rPr lang="en-US"/>
              <a:t>Click to edit Master title style</a:t>
            </a:r>
            <a:endParaRPr lang="nb-NO"/>
          </a:p>
        </p:txBody>
      </p:sp>
      <p:sp>
        <p:nvSpPr>
          <p:cNvPr id="3" name="Plassholder for tekst 2"/>
          <p:cNvSpPr>
            <a:spLocks noGrp="1"/>
          </p:cNvSpPr>
          <p:nvPr>
            <p:ph type="body" idx="1"/>
          </p:nvPr>
        </p:nvSpPr>
        <p:spPr>
          <a:xfrm>
            <a:off x="808187" y="2291833"/>
            <a:ext cx="10363200" cy="1500187"/>
          </a:xfrm>
          <a:prstGeom prst="rect">
            <a:avLst/>
          </a:prstGeom>
        </p:spPr>
        <p:txBody>
          <a:bodyPr anchor="b"/>
          <a:lstStyle>
            <a:lvl1pPr marL="0" indent="0">
              <a:buNone/>
              <a:defRPr sz="2667" b="0" i="0">
                <a:solidFill>
                  <a:schemeClr val="tx1">
                    <a:tint val="75000"/>
                  </a:schemeClr>
                </a:solidFill>
                <a:latin typeface="ConduitITCStd Light"/>
                <a:cs typeface="ConduitITCStd 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647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730551" y="3446711"/>
            <a:ext cx="10972800" cy="1143000"/>
          </a:xfrm>
          <a:prstGeom prst="rect">
            <a:avLst/>
          </a:prstGeom>
        </p:spPr>
        <p:txBody>
          <a:bodyPr/>
          <a:lstStyle>
            <a:lvl1pPr algn="l">
              <a:defRPr b="0" i="0">
                <a:latin typeface="ConduitITCStd Medium"/>
                <a:cs typeface="ConduitITCStd Medium"/>
              </a:defRPr>
            </a:lvl1pPr>
          </a:lstStyle>
          <a:p>
            <a:r>
              <a:rPr lang="en-US"/>
              <a:t>Click to edit Master title style</a:t>
            </a:r>
            <a:endParaRPr lang="nb-NO"/>
          </a:p>
        </p:txBody>
      </p:sp>
    </p:spTree>
    <p:extLst>
      <p:ext uri="{BB962C8B-B14F-4D97-AF65-F5344CB8AC3E}">
        <p14:creationId xmlns:p14="http://schemas.microsoft.com/office/powerpoint/2010/main" val="210259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09600" y="6356351"/>
            <a:ext cx="2844800" cy="365125"/>
          </a:xfrm>
          <a:prstGeom prst="rect">
            <a:avLst/>
          </a:prstGeom>
        </p:spPr>
        <p:txBody>
          <a:bodyPr/>
          <a:lstStyle>
            <a:lvl1pPr>
              <a:defRPr sz="1600" b="0" i="0">
                <a:latin typeface="ConduitITCStd Light"/>
                <a:cs typeface="ConduitITCStd Light"/>
              </a:defRPr>
            </a:lvl1pPr>
          </a:lstStyle>
          <a:p>
            <a:fld id="{3D1BB28D-09AA-2247-BCD7-9660814AE138}" type="datetimeFigureOut">
              <a:rPr lang="nb-NO" smtClean="0"/>
              <a:pPr/>
              <a:t>17.06.2021</a:t>
            </a:fld>
            <a:endParaRPr lang="nb-NO"/>
          </a:p>
        </p:txBody>
      </p:sp>
      <p:sp>
        <p:nvSpPr>
          <p:cNvPr id="3" name="Plassholder for bunntekst 2"/>
          <p:cNvSpPr>
            <a:spLocks noGrp="1"/>
          </p:cNvSpPr>
          <p:nvPr>
            <p:ph type="ftr" sz="quarter" idx="11"/>
          </p:nvPr>
        </p:nvSpPr>
        <p:spPr>
          <a:xfrm>
            <a:off x="4165600" y="6356351"/>
            <a:ext cx="3860800" cy="365125"/>
          </a:xfrm>
          <a:prstGeom prst="rect">
            <a:avLst/>
          </a:prstGeom>
        </p:spPr>
        <p:txBody>
          <a:bodyPr/>
          <a:lstStyle>
            <a:lvl1pPr>
              <a:defRPr sz="1600">
                <a:latin typeface="ConduitITCStd Light"/>
                <a:cs typeface="ConduitITCStd Light"/>
              </a:defRPr>
            </a:lvl1pPr>
          </a:lstStyle>
          <a:p>
            <a:endParaRPr lang="nb-NO"/>
          </a:p>
        </p:txBody>
      </p:sp>
      <p:sp>
        <p:nvSpPr>
          <p:cNvPr id="4" name="Plassholder for lysbildenummer 3"/>
          <p:cNvSpPr>
            <a:spLocks noGrp="1"/>
          </p:cNvSpPr>
          <p:nvPr>
            <p:ph type="sldNum" sz="quarter" idx="12"/>
          </p:nvPr>
        </p:nvSpPr>
        <p:spPr>
          <a:xfrm>
            <a:off x="8737600" y="6356351"/>
            <a:ext cx="2844800" cy="365125"/>
          </a:xfrm>
          <a:prstGeom prst="rect">
            <a:avLst/>
          </a:prstGeom>
        </p:spPr>
        <p:txBody>
          <a:bodyPr/>
          <a:lstStyle>
            <a:lvl1pPr>
              <a:defRPr sz="1600" b="0" i="0">
                <a:latin typeface="ConduitITCStd Light"/>
                <a:cs typeface="ConduitITCStd Light"/>
              </a:defRPr>
            </a:lvl1pPr>
          </a:lstStyle>
          <a:p>
            <a:fld id="{A8013232-72EF-7745-8A67-36ED588CFDF4}" type="slidenum">
              <a:rPr lang="nb-NO" smtClean="0"/>
              <a:pPr/>
              <a:t>‹#›</a:t>
            </a:fld>
            <a:endParaRPr lang="nb-NO"/>
          </a:p>
        </p:txBody>
      </p:sp>
    </p:spTree>
    <p:extLst>
      <p:ext uri="{BB962C8B-B14F-4D97-AF65-F5344CB8AC3E}">
        <p14:creationId xmlns:p14="http://schemas.microsoft.com/office/powerpoint/2010/main" val="369720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420B-DBCA-4941-98A3-5CD2639943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A8C359C-DAA0-4E6D-ACF4-E30A1B5E58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5C867D-ADD3-4F9A-BE60-EC7AA5B68385}"/>
              </a:ext>
            </a:extLst>
          </p:cNvPr>
          <p:cNvSpPr>
            <a:spLocks noGrp="1"/>
          </p:cNvSpPr>
          <p:nvPr>
            <p:ph type="dt" sz="half" idx="10"/>
          </p:nvPr>
        </p:nvSpPr>
        <p:spPr/>
        <p:txBody>
          <a:bodyPr/>
          <a:lstStyle/>
          <a:p>
            <a:fld id="{3D31B616-7C93-405C-8CDF-9330CF83D1D5}" type="datetimeFigureOut">
              <a:rPr lang="en-GB" smtClean="0"/>
              <a:t>17/06/2021</a:t>
            </a:fld>
            <a:endParaRPr lang="en-GB"/>
          </a:p>
        </p:txBody>
      </p:sp>
      <p:sp>
        <p:nvSpPr>
          <p:cNvPr id="5" name="Footer Placeholder 4">
            <a:extLst>
              <a:ext uri="{FF2B5EF4-FFF2-40B4-BE49-F238E27FC236}">
                <a16:creationId xmlns:a16="http://schemas.microsoft.com/office/drawing/2014/main" id="{A6E50592-E18C-4A84-AC8C-E725898FDA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7FDAF0-8B23-4374-BC1E-E4CD8A2BB67D}"/>
              </a:ext>
            </a:extLst>
          </p:cNvPr>
          <p:cNvSpPr>
            <a:spLocks noGrp="1"/>
          </p:cNvSpPr>
          <p:nvPr>
            <p:ph type="sldNum" sz="quarter" idx="12"/>
          </p:nvPr>
        </p:nvSpPr>
        <p:spPr/>
        <p:txBody>
          <a:bodyPr/>
          <a:lstStyle/>
          <a:p>
            <a:fld id="{B8A1FBA5-DCEF-494C-BAD2-36D5769B9674}" type="slidenum">
              <a:rPr lang="en-GB" smtClean="0"/>
              <a:t>‹#›</a:t>
            </a:fld>
            <a:endParaRPr lang="en-GB"/>
          </a:p>
        </p:txBody>
      </p:sp>
    </p:spTree>
    <p:extLst>
      <p:ext uri="{BB962C8B-B14F-4D97-AF65-F5344CB8AC3E}">
        <p14:creationId xmlns:p14="http://schemas.microsoft.com/office/powerpoint/2010/main" val="356549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delingsoverskrift">
    <p:spTree>
      <p:nvGrpSpPr>
        <p:cNvPr id="1" name=""/>
        <p:cNvGrpSpPr/>
        <p:nvPr/>
      </p:nvGrpSpPr>
      <p:grpSpPr>
        <a:xfrm>
          <a:off x="0" y="0"/>
          <a:ext cx="0" cy="0"/>
          <a:chOff x="0" y="0"/>
          <a:chExt cx="0" cy="0"/>
        </a:xfrm>
      </p:grpSpPr>
      <p:sp>
        <p:nvSpPr>
          <p:cNvPr id="7" name="Tittel 1"/>
          <p:cNvSpPr txBox="1">
            <a:spLocks/>
          </p:cNvSpPr>
          <p:nvPr userDrawn="1"/>
        </p:nvSpPr>
        <p:spPr>
          <a:xfrm>
            <a:off x="762000" y="2438893"/>
            <a:ext cx="10363200" cy="1470025"/>
          </a:xfrm>
          <a:prstGeom prst="rect">
            <a:avLst/>
          </a:prstGeom>
        </p:spPr>
        <p:txBody>
          <a:bodyPr/>
          <a:lstStyle>
            <a:lvl1pPr algn="l" defTabSz="457200" rtl="0" eaLnBrk="1" latinLnBrk="0" hangingPunct="1">
              <a:spcBef>
                <a:spcPct val="0"/>
              </a:spcBef>
              <a:buNone/>
              <a:defRPr sz="4400" b="0" i="0" kern="1200">
                <a:solidFill>
                  <a:schemeClr val="tx1"/>
                </a:solidFill>
                <a:latin typeface="ConduitITCStd Medium"/>
                <a:ea typeface="+mj-ea"/>
                <a:cs typeface="ConduitITCStd Medium"/>
              </a:defRPr>
            </a:lvl1pPr>
          </a:lstStyle>
          <a:p>
            <a:r>
              <a:rPr lang="nb-NO" sz="5867" dirty="0"/>
              <a:t>Klikk for å redigere tittelstil</a:t>
            </a:r>
          </a:p>
        </p:txBody>
      </p:sp>
    </p:spTree>
    <p:extLst>
      <p:ext uri="{BB962C8B-B14F-4D97-AF65-F5344CB8AC3E}">
        <p14:creationId xmlns:p14="http://schemas.microsoft.com/office/powerpoint/2010/main" val="30974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762000" y="1080781"/>
            <a:ext cx="8128000" cy="1143000"/>
          </a:xfrm>
          <a:prstGeom prst="rect">
            <a:avLst/>
          </a:prstGeom>
        </p:spPr>
        <p:txBody>
          <a:bodyPr/>
          <a:lstStyle>
            <a:lvl1pPr algn="l">
              <a:defRPr b="0" i="0">
                <a:latin typeface="ConduitITCStd Light"/>
                <a:cs typeface="ConduitITCStd Light"/>
              </a:defRPr>
            </a:lvl1pPr>
          </a:lstStyle>
          <a:p>
            <a:r>
              <a:rPr lang="nb-NO" dirty="0"/>
              <a:t>Klikk for å redigere tittelstil</a:t>
            </a:r>
          </a:p>
        </p:txBody>
      </p:sp>
      <p:sp>
        <p:nvSpPr>
          <p:cNvPr id="3" name="Plassholder for dato 2"/>
          <p:cNvSpPr>
            <a:spLocks noGrp="1"/>
          </p:cNvSpPr>
          <p:nvPr>
            <p:ph type="dt" sz="half" idx="10"/>
          </p:nvPr>
        </p:nvSpPr>
        <p:spPr>
          <a:xfrm>
            <a:off x="609600" y="6356351"/>
            <a:ext cx="2844800" cy="366183"/>
          </a:xfrm>
          <a:prstGeom prst="rect">
            <a:avLst/>
          </a:prstGeom>
        </p:spPr>
        <p:txBody>
          <a:bodyPr/>
          <a:lstStyle/>
          <a:p>
            <a:fld id="{BCC4010B-6227-8643-9ACE-86F76CF485B4}" type="datetimeFigureOut">
              <a:rPr lang="nb-NO" smtClean="0"/>
              <a:t>17.06.2021</a:t>
            </a:fld>
            <a:endParaRPr lang="nb-NO"/>
          </a:p>
        </p:txBody>
      </p:sp>
      <p:sp>
        <p:nvSpPr>
          <p:cNvPr id="4" name="Plassholder for bunntekst 3"/>
          <p:cNvSpPr>
            <a:spLocks noGrp="1"/>
          </p:cNvSpPr>
          <p:nvPr>
            <p:ph type="ftr" sz="quarter" idx="11"/>
          </p:nvPr>
        </p:nvSpPr>
        <p:spPr>
          <a:xfrm>
            <a:off x="4165600" y="6356351"/>
            <a:ext cx="3860800" cy="366183"/>
          </a:xfrm>
          <a:prstGeom prst="rect">
            <a:avLst/>
          </a:prstGeom>
        </p:spPr>
        <p:txBody>
          <a:bodyPr/>
          <a:lstStyle/>
          <a:p>
            <a:endParaRPr lang="nb-NO"/>
          </a:p>
        </p:txBody>
      </p:sp>
      <p:sp>
        <p:nvSpPr>
          <p:cNvPr id="5" name="Plassholder for lysbildenummer 4"/>
          <p:cNvSpPr>
            <a:spLocks noGrp="1"/>
          </p:cNvSpPr>
          <p:nvPr>
            <p:ph type="sldNum" sz="quarter" idx="12"/>
          </p:nvPr>
        </p:nvSpPr>
        <p:spPr>
          <a:xfrm>
            <a:off x="8737600" y="6356351"/>
            <a:ext cx="2844800" cy="366183"/>
          </a:xfrm>
          <a:prstGeom prst="rect">
            <a:avLst/>
          </a:prstGeom>
        </p:spPr>
        <p:txBody>
          <a:bodyPr/>
          <a:lstStyle/>
          <a:p>
            <a:fld id="{E9BC2E7C-7D2B-F540-9291-E70ADCC13360}" type="slidenum">
              <a:rPr lang="nb-NO" smtClean="0"/>
              <a:t>‹#›</a:t>
            </a:fld>
            <a:endParaRPr lang="nb-NO"/>
          </a:p>
        </p:txBody>
      </p:sp>
    </p:spTree>
    <p:extLst>
      <p:ext uri="{BB962C8B-B14F-4D97-AF65-F5344CB8AC3E}">
        <p14:creationId xmlns:p14="http://schemas.microsoft.com/office/powerpoint/2010/main" val="312825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12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Bilde 14" descr="bakgrunn_ppt.ai"/>
          <p:cNvPicPr>
            <a:picLocks noChangeAspect="1"/>
          </p:cNvPicPr>
          <p:nvPr/>
        </p:nvPicPr>
        <p:blipFill rotWithShape="1">
          <a:blip r:embed="rId7">
            <a:alphaModFix amt="31000"/>
            <a:extLst>
              <a:ext uri="{28A0092B-C50C-407E-A947-70E740481C1C}">
                <a14:useLocalDpi xmlns:a14="http://schemas.microsoft.com/office/drawing/2010/main" val="0"/>
              </a:ext>
            </a:extLst>
          </a:blip>
          <a:srcRect b="2533"/>
          <a:stretch/>
        </p:blipFill>
        <p:spPr>
          <a:xfrm>
            <a:off x="0" y="173696"/>
            <a:ext cx="12192000" cy="6684304"/>
          </a:xfrm>
          <a:prstGeom prst="rect">
            <a:avLst/>
          </a:prstGeom>
        </p:spPr>
      </p:pic>
      <p:pic>
        <p:nvPicPr>
          <p:cNvPr id="10" name="Bilde 9" descr="MatRIC-logo_CMYK.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540" y="405971"/>
            <a:ext cx="3977981" cy="798349"/>
          </a:xfrm>
          <a:prstGeom prst="rect">
            <a:avLst/>
          </a:prstGeom>
        </p:spPr>
      </p:pic>
      <p:pic>
        <p:nvPicPr>
          <p:cNvPr id="11" name="Bilde 10" descr="SFU_logo_ENG_BLÅ.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8194" y="189102"/>
            <a:ext cx="1680333" cy="1358196"/>
          </a:xfrm>
          <a:prstGeom prst="rect">
            <a:avLst/>
          </a:prstGeom>
        </p:spPr>
      </p:pic>
    </p:spTree>
    <p:extLst>
      <p:ext uri="{BB962C8B-B14F-4D97-AF65-F5344CB8AC3E}">
        <p14:creationId xmlns:p14="http://schemas.microsoft.com/office/powerpoint/2010/main" val="1079475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e 3" descr="cubism_16x9_halvbunnlinje.ai"/>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5308600"/>
            <a:ext cx="12192000" cy="1549400"/>
          </a:xfrm>
          <a:prstGeom prst="rect">
            <a:avLst/>
          </a:prstGeom>
        </p:spPr>
      </p:pic>
    </p:spTree>
    <p:extLst>
      <p:ext uri="{BB962C8B-B14F-4D97-AF65-F5344CB8AC3E}">
        <p14:creationId xmlns:p14="http://schemas.microsoft.com/office/powerpoint/2010/main" val="12106638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B2E090-78EC-4F4C-A98E-F07768ACB6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6421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7B6C8-936D-48AC-A657-67DBC1B854E1}"/>
              </a:ext>
            </a:extLst>
          </p:cNvPr>
          <p:cNvPicPr>
            <a:picLocks noChangeAspect="1"/>
          </p:cNvPicPr>
          <p:nvPr/>
        </p:nvPicPr>
        <p:blipFill>
          <a:blip r:embed="rId2"/>
          <a:stretch>
            <a:fillRect/>
          </a:stretch>
        </p:blipFill>
        <p:spPr>
          <a:xfrm>
            <a:off x="6348765" y="481262"/>
            <a:ext cx="3292540" cy="4644333"/>
          </a:xfrm>
          <a:prstGeom prst="rect">
            <a:avLst/>
          </a:prstGeom>
        </p:spPr>
      </p:pic>
      <p:sp>
        <p:nvSpPr>
          <p:cNvPr id="3" name="TextBox 2">
            <a:extLst>
              <a:ext uri="{FF2B5EF4-FFF2-40B4-BE49-F238E27FC236}">
                <a16:creationId xmlns:a16="http://schemas.microsoft.com/office/drawing/2014/main" id="{796F9B4B-A1C4-45C7-A702-BA510F2505F8}"/>
              </a:ext>
            </a:extLst>
          </p:cNvPr>
          <p:cNvSpPr txBox="1"/>
          <p:nvPr/>
        </p:nvSpPr>
        <p:spPr>
          <a:xfrm>
            <a:off x="4860757" y="4732421"/>
            <a:ext cx="6914147" cy="1815882"/>
          </a:xfrm>
          <a:prstGeom prst="rect">
            <a:avLst/>
          </a:prstGeom>
          <a:solidFill>
            <a:schemeClr val="bg1"/>
          </a:solidFill>
        </p:spPr>
        <p:txBody>
          <a:bodyPr wrap="square" rtlCol="0">
            <a:spAutoFit/>
          </a:bodyPr>
          <a:lstStyle/>
          <a:p>
            <a:r>
              <a:rPr lang="en-GB" sz="2800" dirty="0">
                <a:solidFill>
                  <a:srgbClr val="0070C0"/>
                </a:solidFill>
                <a:effectLst/>
                <a:latin typeface="Calibri" panose="020F0502020204030204" pitchFamily="34" charset="0"/>
                <a:ea typeface="Calibri" panose="020F0502020204030204" pitchFamily="34" charset="0"/>
              </a:rPr>
              <a:t>Alpers, B. (2020). </a:t>
            </a:r>
            <a:r>
              <a:rPr lang="en-GB" sz="2800" i="1" dirty="0">
                <a:solidFill>
                  <a:srgbClr val="0070C0"/>
                </a:solidFill>
                <a:effectLst/>
                <a:latin typeface="Calibri" panose="020F0502020204030204" pitchFamily="34" charset="0"/>
                <a:ea typeface="Calibri" panose="020F0502020204030204" pitchFamily="34" charset="0"/>
              </a:rPr>
              <a:t>Mathematics as a service subject at the tertiary level: A State-of-the-Art Report for the Mathematics Interest Group</a:t>
            </a:r>
            <a:r>
              <a:rPr lang="en-GB" sz="2800" dirty="0">
                <a:solidFill>
                  <a:srgbClr val="0070C0"/>
                </a:solidFill>
                <a:effectLst/>
                <a:latin typeface="Calibri" panose="020F0502020204030204" pitchFamily="34" charset="0"/>
                <a:ea typeface="Calibri" panose="020F0502020204030204" pitchFamily="34" charset="0"/>
              </a:rPr>
              <a:t>. European Society for Engineering Education</a:t>
            </a:r>
            <a:endParaRPr lang="en-GB" sz="2800" dirty="0">
              <a:solidFill>
                <a:srgbClr val="0070C0"/>
              </a:solidFill>
            </a:endParaRPr>
          </a:p>
        </p:txBody>
      </p:sp>
      <p:sp>
        <p:nvSpPr>
          <p:cNvPr id="2" name="Speech Bubble: Oval 1">
            <a:extLst>
              <a:ext uri="{FF2B5EF4-FFF2-40B4-BE49-F238E27FC236}">
                <a16:creationId xmlns:a16="http://schemas.microsoft.com/office/drawing/2014/main" id="{003EB026-229C-41FA-979F-A47EDD2D956A}"/>
              </a:ext>
            </a:extLst>
          </p:cNvPr>
          <p:cNvSpPr/>
          <p:nvPr/>
        </p:nvSpPr>
        <p:spPr>
          <a:xfrm>
            <a:off x="417097" y="1668379"/>
            <a:ext cx="5678904" cy="3384884"/>
          </a:xfrm>
          <a:prstGeom prst="wedgeEllipseCallout">
            <a:avLst>
              <a:gd name="adj1" fmla="val -55242"/>
              <a:gd name="adj2" fmla="val 1003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You can read more about </a:t>
            </a:r>
            <a:r>
              <a:rPr lang="en-GB" sz="2800" dirty="0" err="1"/>
              <a:t>MatRIC</a:t>
            </a:r>
            <a:r>
              <a:rPr lang="en-GB" sz="2800" dirty="0"/>
              <a:t> and other European centres working to improve mathematics education in engineering programmes in this report</a:t>
            </a:r>
          </a:p>
        </p:txBody>
      </p:sp>
    </p:spTree>
    <p:extLst>
      <p:ext uri="{BB962C8B-B14F-4D97-AF65-F5344CB8AC3E}">
        <p14:creationId xmlns:p14="http://schemas.microsoft.com/office/powerpoint/2010/main" val="78369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sky&#10;&#10;Description automatically generated">
            <a:extLst>
              <a:ext uri="{FF2B5EF4-FFF2-40B4-BE49-F238E27FC236}">
                <a16:creationId xmlns:a16="http://schemas.microsoft.com/office/drawing/2014/main" id="{C5157920-4493-4DAD-9C62-25911AA353CA}"/>
              </a:ext>
            </a:extLst>
          </p:cNvPr>
          <p:cNvPicPr>
            <a:picLocks noChangeAspect="1"/>
          </p:cNvPicPr>
          <p:nvPr/>
        </p:nvPicPr>
        <p:blipFill rotWithShape="1">
          <a:blip r:embed="rId2">
            <a:extLst>
              <a:ext uri="{28A0092B-C50C-407E-A947-70E740481C1C}">
                <a14:useLocalDpi xmlns:a14="http://schemas.microsoft.com/office/drawing/2010/main" val="0"/>
              </a:ext>
            </a:extLst>
          </a:blip>
          <a:srcRect b="19556"/>
          <a:stretch/>
        </p:blipFill>
        <p:spPr>
          <a:xfrm>
            <a:off x="440267" y="1366652"/>
            <a:ext cx="8798560" cy="5308465"/>
          </a:xfrm>
          <a:prstGeom prst="rect">
            <a:avLst/>
          </a:prstGeom>
        </p:spPr>
      </p:pic>
      <p:sp>
        <p:nvSpPr>
          <p:cNvPr id="2" name="Speech Bubble: Oval 1">
            <a:extLst>
              <a:ext uri="{FF2B5EF4-FFF2-40B4-BE49-F238E27FC236}">
                <a16:creationId xmlns:a16="http://schemas.microsoft.com/office/drawing/2014/main" id="{727B65E0-BE15-4E8B-A6BE-E04BA4EF1FF9}"/>
              </a:ext>
            </a:extLst>
          </p:cNvPr>
          <p:cNvSpPr/>
          <p:nvPr/>
        </p:nvSpPr>
        <p:spPr>
          <a:xfrm>
            <a:off x="5882640" y="1557085"/>
            <a:ext cx="6187440" cy="4927600"/>
          </a:xfrm>
          <a:prstGeom prst="wedgeEllipseCallout">
            <a:avLst>
              <a:gd name="adj1" fmla="val -60899"/>
              <a:gd name="adj2" fmla="val 5095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Y</a:t>
            </a:r>
            <a:r>
              <a:rPr lang="en-GB"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 are a mathematics education specialist, so you can help me. My masters level students perform very poorly at the mathematics that I teach them. Tell me, what should I do to improve their performance!</a:t>
            </a:r>
            <a:endParaRPr lang="en-GB" sz="2800" dirty="0">
              <a:solidFill>
                <a:schemeClr val="tx1"/>
              </a:solidFill>
            </a:endParaRPr>
          </a:p>
        </p:txBody>
      </p:sp>
      <p:sp>
        <p:nvSpPr>
          <p:cNvPr id="4" name="TextBox 3">
            <a:extLst>
              <a:ext uri="{FF2B5EF4-FFF2-40B4-BE49-F238E27FC236}">
                <a16:creationId xmlns:a16="http://schemas.microsoft.com/office/drawing/2014/main" id="{947414A4-29B8-4D7C-911B-2FDE1A2CDB18}"/>
              </a:ext>
            </a:extLst>
          </p:cNvPr>
          <p:cNvSpPr txBox="1"/>
          <p:nvPr/>
        </p:nvSpPr>
        <p:spPr>
          <a:xfrm>
            <a:off x="580814" y="5284356"/>
            <a:ext cx="2470573" cy="1200329"/>
          </a:xfrm>
          <a:prstGeom prst="rect">
            <a:avLst/>
          </a:prstGeom>
          <a:solidFill>
            <a:schemeClr val="bg1"/>
          </a:solidFill>
        </p:spPr>
        <p:txBody>
          <a:bodyPr wrap="square" rtlCol="0">
            <a:spAutoFit/>
          </a:bodyPr>
          <a:lstStyle/>
          <a:p>
            <a:pPr algn="ctr"/>
            <a:r>
              <a:rPr lang="en-GB" sz="2400" dirty="0" err="1"/>
              <a:t>Agder</a:t>
            </a:r>
            <a:r>
              <a:rPr lang="en-GB" sz="2400" dirty="0"/>
              <a:t> County Open Air Museum</a:t>
            </a:r>
          </a:p>
          <a:p>
            <a:pPr algn="ctr"/>
            <a:r>
              <a:rPr lang="en-GB" sz="2400" dirty="0"/>
              <a:t>Kristiansand</a:t>
            </a:r>
          </a:p>
        </p:txBody>
      </p:sp>
    </p:spTree>
    <p:extLst>
      <p:ext uri="{BB962C8B-B14F-4D97-AF65-F5344CB8AC3E}">
        <p14:creationId xmlns:p14="http://schemas.microsoft.com/office/powerpoint/2010/main" val="250299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D39B9-4DD7-4E48-9ED6-ECCBB11BB4E5}"/>
              </a:ext>
            </a:extLst>
          </p:cNvPr>
          <p:cNvSpPr txBox="1"/>
          <p:nvPr/>
        </p:nvSpPr>
        <p:spPr>
          <a:xfrm>
            <a:off x="905933" y="1998134"/>
            <a:ext cx="10380134"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a:t>Multi-national</a:t>
            </a:r>
            <a:br>
              <a:rPr lang="en-GB" sz="2800" dirty="0"/>
            </a:br>
            <a:endParaRPr lang="en-GB" sz="2800" dirty="0"/>
          </a:p>
          <a:p>
            <a:pPr marL="457200" indent="-457200">
              <a:buFont typeface="Arial" panose="020B0604020202020204" pitchFamily="34" charset="0"/>
              <a:buChar char="•"/>
            </a:pPr>
            <a:r>
              <a:rPr lang="en-GB" sz="2800" dirty="0"/>
              <a:t>Multi-lingual (English was language of instruction, that is L2+ for all</a:t>
            </a:r>
            <a:br>
              <a:rPr lang="en-GB" sz="2800" dirty="0"/>
            </a:br>
            <a:endParaRPr lang="en-GB" sz="2800" dirty="0"/>
          </a:p>
          <a:p>
            <a:pPr marL="457200" indent="-457200">
              <a:buFont typeface="Arial" panose="020B0604020202020204" pitchFamily="34" charset="0"/>
              <a:buChar char="•"/>
            </a:pPr>
            <a:r>
              <a:rPr lang="en-GB" sz="2800" dirty="0"/>
              <a:t>Followed previously distributed lecture notes</a:t>
            </a:r>
            <a:br>
              <a:rPr lang="en-GB" sz="2800" dirty="0"/>
            </a:br>
            <a:endParaRPr lang="en-GB" sz="2800" dirty="0"/>
          </a:p>
          <a:p>
            <a:pPr marL="457200" indent="-457200">
              <a:buFont typeface="Arial" panose="020B0604020202020204" pitchFamily="34" charset="0"/>
              <a:buChar char="•"/>
            </a:pPr>
            <a:r>
              <a:rPr lang="en-GB" sz="2800" dirty="0"/>
              <a:t>Transmission approach (“Chalk-talk”)</a:t>
            </a:r>
          </a:p>
        </p:txBody>
      </p:sp>
    </p:spTree>
    <p:extLst>
      <p:ext uri="{BB962C8B-B14F-4D97-AF65-F5344CB8AC3E}">
        <p14:creationId xmlns:p14="http://schemas.microsoft.com/office/powerpoint/2010/main" val="1836400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outdoor, sky, house&#10;&#10;Description automatically generated">
            <a:extLst>
              <a:ext uri="{FF2B5EF4-FFF2-40B4-BE49-F238E27FC236}">
                <a16:creationId xmlns:a16="http://schemas.microsoft.com/office/drawing/2014/main" id="{299E577E-C521-4BAA-BA3A-523CA38E64E1}"/>
              </a:ext>
            </a:extLst>
          </p:cNvPr>
          <p:cNvPicPr>
            <a:picLocks noChangeAspect="1"/>
          </p:cNvPicPr>
          <p:nvPr/>
        </p:nvPicPr>
        <p:blipFill rotWithShape="1">
          <a:blip r:embed="rId2">
            <a:extLst>
              <a:ext uri="{28A0092B-C50C-407E-A947-70E740481C1C}">
                <a14:useLocalDpi xmlns:a14="http://schemas.microsoft.com/office/drawing/2010/main" val="0"/>
              </a:ext>
            </a:extLst>
          </a:blip>
          <a:srcRect b="5052"/>
          <a:stretch/>
        </p:blipFill>
        <p:spPr>
          <a:xfrm>
            <a:off x="2341880" y="1226820"/>
            <a:ext cx="7508240" cy="5346700"/>
          </a:xfrm>
          <a:prstGeom prst="rect">
            <a:avLst/>
          </a:prstGeom>
        </p:spPr>
      </p:pic>
      <p:sp>
        <p:nvSpPr>
          <p:cNvPr id="2" name="Speech Bubble: Oval 1">
            <a:extLst>
              <a:ext uri="{FF2B5EF4-FFF2-40B4-BE49-F238E27FC236}">
                <a16:creationId xmlns:a16="http://schemas.microsoft.com/office/drawing/2014/main" id="{1C000AD2-69DF-4A05-A16D-5731ECCAD8A7}"/>
              </a:ext>
            </a:extLst>
          </p:cNvPr>
          <p:cNvSpPr/>
          <p:nvPr/>
        </p:nvSpPr>
        <p:spPr>
          <a:xfrm>
            <a:off x="8297333" y="1557867"/>
            <a:ext cx="3742267" cy="2861733"/>
          </a:xfrm>
          <a:prstGeom prst="wedgeEllipseCallout">
            <a:avLst>
              <a:gd name="adj1" fmla="val -87801"/>
              <a:gd name="adj2" fmla="val 11457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dirty="0"/>
              <a:t>So what happened?</a:t>
            </a:r>
          </a:p>
        </p:txBody>
      </p:sp>
    </p:spTree>
    <p:extLst>
      <p:ext uri="{BB962C8B-B14F-4D97-AF65-F5344CB8AC3E}">
        <p14:creationId xmlns:p14="http://schemas.microsoft.com/office/powerpoint/2010/main" val="118668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Does that mean you think I should just ask my students to do the teaching?</a:t>
            </a:r>
            <a:endParaRPr lang="en-GB" sz="2800" dirty="0">
              <a:solidFill>
                <a:srgbClr val="0070C0"/>
              </a:solidFill>
            </a:endParaRPr>
          </a:p>
        </p:txBody>
      </p:sp>
      <p:sp>
        <p:nvSpPr>
          <p:cNvPr id="3" name="Speech Bubble: Oval 2">
            <a:extLst>
              <a:ext uri="{FF2B5EF4-FFF2-40B4-BE49-F238E27FC236}">
                <a16:creationId xmlns:a16="http://schemas.microsoft.com/office/drawing/2014/main" id="{E164EB4D-8E69-40FE-86BF-4F7D276F2FB9}"/>
              </a:ext>
            </a:extLst>
          </p:cNvPr>
          <p:cNvSpPr/>
          <p:nvPr/>
        </p:nvSpPr>
        <p:spPr>
          <a:xfrm>
            <a:off x="5398347" y="822960"/>
            <a:ext cx="5672667" cy="4419600"/>
          </a:xfrm>
          <a:prstGeom prst="wedgeEllipseCallout">
            <a:avLst>
              <a:gd name="adj1" fmla="val -75221"/>
              <a:gd name="adj2" fmla="val 821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Procedure and meaning</a:t>
            </a:r>
          </a:p>
          <a:p>
            <a:pPr algn="ctr"/>
            <a:endParaRPr lang="en-GB" sz="2800" dirty="0">
              <a:solidFill>
                <a:schemeClr val="tx1"/>
              </a:solidFill>
            </a:endParaRPr>
          </a:p>
          <a:p>
            <a:pPr algn="ctr"/>
            <a:r>
              <a:rPr lang="en-GB" sz="2800" dirty="0">
                <a:solidFill>
                  <a:schemeClr val="tx1"/>
                </a:solidFill>
              </a:rPr>
              <a:t>Technique and rationale</a:t>
            </a:r>
          </a:p>
        </p:txBody>
      </p:sp>
      <p:sp>
        <p:nvSpPr>
          <p:cNvPr id="4" name="TextBox 3">
            <a:extLst>
              <a:ext uri="{FF2B5EF4-FFF2-40B4-BE49-F238E27FC236}">
                <a16:creationId xmlns:a16="http://schemas.microsoft.com/office/drawing/2014/main" id="{6A7FF5FC-23B6-4D46-AC4E-71B264566805}"/>
              </a:ext>
            </a:extLst>
          </p:cNvPr>
          <p:cNvSpPr txBox="1"/>
          <p:nvPr/>
        </p:nvSpPr>
        <p:spPr>
          <a:xfrm>
            <a:off x="5567680" y="4553059"/>
            <a:ext cx="6261947" cy="1815882"/>
          </a:xfrm>
          <a:prstGeom prst="rect">
            <a:avLst/>
          </a:prstGeom>
          <a:solidFill>
            <a:schemeClr val="bg1"/>
          </a:solidFill>
        </p:spPr>
        <p:txBody>
          <a:bodyPr wrap="square" rtlCol="0">
            <a:spAutoFit/>
          </a:bodyPr>
          <a:lstStyle/>
          <a:p>
            <a:r>
              <a:rPr lang="en-GB" sz="2800" dirty="0">
                <a:solidFill>
                  <a:srgbClr val="0070C0"/>
                </a:solidFill>
              </a:rPr>
              <a:t>Reference:</a:t>
            </a:r>
          </a:p>
          <a:p>
            <a:r>
              <a:rPr lang="en-GB" sz="2800" dirty="0">
                <a:solidFill>
                  <a:srgbClr val="0070C0"/>
                </a:solidFill>
                <a:effectLst/>
                <a:latin typeface="Calibri" panose="020F0502020204030204" pitchFamily="34" charset="0"/>
                <a:ea typeface="Calibri" panose="020F0502020204030204" pitchFamily="34" charset="0"/>
              </a:rPr>
              <a:t>Hiebert, J., &amp; Lefevre, P. (1986). Conceptual and procedural knowledge in mathematics: An introductory analysis.</a:t>
            </a:r>
            <a:endParaRPr lang="en-GB" sz="2800" dirty="0">
              <a:solidFill>
                <a:srgbClr val="0070C0"/>
              </a:solidFill>
            </a:endParaRPr>
          </a:p>
        </p:txBody>
      </p:sp>
    </p:spTree>
    <p:extLst>
      <p:ext uri="{BB962C8B-B14F-4D97-AF65-F5344CB8AC3E}">
        <p14:creationId xmlns:p14="http://schemas.microsoft.com/office/powerpoint/2010/main" val="404074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OK, so what were the circumstances and what was there to understand in the situation you described?</a:t>
            </a:r>
            <a:endParaRPr lang="en-GB" sz="2800" dirty="0">
              <a:solidFill>
                <a:srgbClr val="0070C0"/>
              </a:solidFill>
            </a:endParaRPr>
          </a:p>
        </p:txBody>
      </p:sp>
      <p:sp>
        <p:nvSpPr>
          <p:cNvPr id="3" name="Speech Bubble: Oval 2">
            <a:extLst>
              <a:ext uri="{FF2B5EF4-FFF2-40B4-BE49-F238E27FC236}">
                <a16:creationId xmlns:a16="http://schemas.microsoft.com/office/drawing/2014/main" id="{E164EB4D-8E69-40FE-86BF-4F7D276F2FB9}"/>
              </a:ext>
            </a:extLst>
          </p:cNvPr>
          <p:cNvSpPr/>
          <p:nvPr/>
        </p:nvSpPr>
        <p:spPr>
          <a:xfrm>
            <a:off x="6383867" y="1219200"/>
            <a:ext cx="5672667" cy="4419600"/>
          </a:xfrm>
          <a:prstGeom prst="wedgeEllipseCallout">
            <a:avLst>
              <a:gd name="adj1" fmla="val -65012"/>
              <a:gd name="adj2" fmla="val 713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Students not actively engaged</a:t>
            </a:r>
          </a:p>
          <a:p>
            <a:pPr algn="ctr"/>
            <a:endParaRPr lang="en-GB" sz="2800" dirty="0">
              <a:solidFill>
                <a:schemeClr val="tx1"/>
              </a:solidFill>
            </a:endParaRPr>
          </a:p>
          <a:p>
            <a:pPr algn="ctr"/>
            <a:r>
              <a:rPr lang="en-GB" sz="2800" dirty="0">
                <a:solidFill>
                  <a:schemeClr val="tx1"/>
                </a:solidFill>
              </a:rPr>
              <a:t>Students not active partners</a:t>
            </a:r>
          </a:p>
        </p:txBody>
      </p:sp>
    </p:spTree>
    <p:extLst>
      <p:ext uri="{BB962C8B-B14F-4D97-AF65-F5344CB8AC3E}">
        <p14:creationId xmlns:p14="http://schemas.microsoft.com/office/powerpoint/2010/main" val="11283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What is so special about students learning actively?</a:t>
            </a:r>
            <a:endParaRPr lang="en-GB" sz="2800" dirty="0">
              <a:solidFill>
                <a:srgbClr val="0070C0"/>
              </a:solidFill>
            </a:endParaRPr>
          </a:p>
        </p:txBody>
      </p:sp>
      <p:sp>
        <p:nvSpPr>
          <p:cNvPr id="4" name="TextBox 3">
            <a:extLst>
              <a:ext uri="{FF2B5EF4-FFF2-40B4-BE49-F238E27FC236}">
                <a16:creationId xmlns:a16="http://schemas.microsoft.com/office/drawing/2014/main" id="{22580D75-CC50-4297-89BE-B1278C9A55E1}"/>
              </a:ext>
            </a:extLst>
          </p:cNvPr>
          <p:cNvSpPr txBox="1"/>
          <p:nvPr/>
        </p:nvSpPr>
        <p:spPr>
          <a:xfrm>
            <a:off x="5774267" y="1397000"/>
            <a:ext cx="5317067" cy="5262979"/>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p>
            <a:r>
              <a:rPr lang="en-GB" sz="2400" dirty="0">
                <a:solidFill>
                  <a:srgbClr val="0070C0"/>
                </a:solidFill>
              </a:rPr>
              <a:t>References:</a:t>
            </a:r>
          </a:p>
          <a:p>
            <a:r>
              <a:rPr lang="en-US" sz="24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Bonwell</a:t>
            </a:r>
            <a:r>
              <a:rPr lang="en-US"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 C., &amp; </a:t>
            </a:r>
            <a:r>
              <a:rPr lang="en-US" sz="24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Eison</a:t>
            </a:r>
            <a:r>
              <a:rPr lang="en-US"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J. A. (1991). Active Learning: Creating excitement in the classroom.</a:t>
            </a:r>
          </a:p>
          <a:p>
            <a:endParaRPr lang="en-GB"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Freeman, S. et al. (2014). Active learning increases student performance in science, engineering, and mathematics.</a:t>
            </a:r>
          </a:p>
          <a:p>
            <a:r>
              <a:rPr lang="en-GB"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nb-NO" sz="2400" dirty="0" err="1">
                <a:solidFill>
                  <a:srgbClr val="0070C0"/>
                </a:solidFill>
                <a:effectLst/>
                <a:latin typeface="Calibri" panose="020F0502020204030204" pitchFamily="34" charset="0"/>
                <a:ea typeface="Calibri" panose="020F0502020204030204" pitchFamily="34" charset="0"/>
              </a:rPr>
              <a:t>Theobald</a:t>
            </a:r>
            <a:r>
              <a:rPr lang="nb-NO" sz="2400" dirty="0">
                <a:solidFill>
                  <a:srgbClr val="0070C0"/>
                </a:solidFill>
                <a:effectLst/>
                <a:latin typeface="Calibri" panose="020F0502020204030204" pitchFamily="34" charset="0"/>
                <a:ea typeface="Calibri" panose="020F0502020204030204" pitchFamily="34" charset="0"/>
              </a:rPr>
              <a:t>, E. J., et al. </a:t>
            </a:r>
            <a:r>
              <a:rPr lang="en-GB" sz="2400" dirty="0">
                <a:solidFill>
                  <a:srgbClr val="0070C0"/>
                </a:solidFill>
                <a:effectLst/>
                <a:latin typeface="Calibri" panose="020F0502020204030204" pitchFamily="34" charset="0"/>
                <a:ea typeface="Calibri" panose="020F0502020204030204" pitchFamily="34" charset="0"/>
              </a:rPr>
              <a:t>(2020). </a:t>
            </a:r>
            <a:r>
              <a:rPr lang="en-GB"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Active learning narrows achievement gaps for underrepresented students in undergraduate science, technology, engineering, and math.</a:t>
            </a:r>
            <a:endParaRPr lang="en-GB" sz="2400" dirty="0">
              <a:solidFill>
                <a:srgbClr val="0070C0"/>
              </a:solidFill>
            </a:endParaRPr>
          </a:p>
        </p:txBody>
      </p:sp>
    </p:spTree>
    <p:extLst>
      <p:ext uri="{BB962C8B-B14F-4D97-AF65-F5344CB8AC3E}">
        <p14:creationId xmlns:p14="http://schemas.microsoft.com/office/powerpoint/2010/main" val="11512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13A93-69D6-4BE6-A398-0DAA97AF5773}"/>
              </a:ext>
            </a:extLst>
          </p:cNvPr>
          <p:cNvPicPr>
            <a:picLocks noChangeAspect="1"/>
          </p:cNvPicPr>
          <p:nvPr/>
        </p:nvPicPr>
        <p:blipFill>
          <a:blip r:embed="rId2"/>
          <a:stretch>
            <a:fillRect/>
          </a:stretch>
        </p:blipFill>
        <p:spPr>
          <a:xfrm>
            <a:off x="8195574" y="1481664"/>
            <a:ext cx="3352959" cy="5029439"/>
          </a:xfrm>
          <a:prstGeom prst="rect">
            <a:avLst/>
          </a:prstGeom>
        </p:spPr>
      </p:pic>
      <p:sp>
        <p:nvSpPr>
          <p:cNvPr id="3" name="TextBox 2">
            <a:extLst>
              <a:ext uri="{FF2B5EF4-FFF2-40B4-BE49-F238E27FC236}">
                <a16:creationId xmlns:a16="http://schemas.microsoft.com/office/drawing/2014/main" id="{6515DA89-A027-4F2F-A28D-02CC2B9FC19D}"/>
              </a:ext>
            </a:extLst>
          </p:cNvPr>
          <p:cNvSpPr txBox="1"/>
          <p:nvPr/>
        </p:nvSpPr>
        <p:spPr>
          <a:xfrm>
            <a:off x="643467" y="1481664"/>
            <a:ext cx="7095066" cy="4678204"/>
          </a:xfrm>
          <a:prstGeom prst="rect">
            <a:avLst/>
          </a:prstGeom>
          <a:noFill/>
        </p:spPr>
        <p:txBody>
          <a:bodyPr wrap="square" rtlCol="0">
            <a:spAutoFit/>
          </a:bodyPr>
          <a:lstStyle/>
          <a:p>
            <a:r>
              <a:rPr lang="en-GB" sz="2800" dirty="0"/>
              <a:t>Julian Williams</a:t>
            </a:r>
          </a:p>
          <a:p>
            <a:r>
              <a:rPr lang="en-GB" sz="2800" dirty="0" err="1"/>
              <a:t>Transmaths</a:t>
            </a:r>
            <a:r>
              <a:rPr lang="en-GB" sz="2800" dirty="0"/>
              <a:t> Project (University of Manchester)</a:t>
            </a:r>
          </a:p>
          <a:p>
            <a:endParaRPr lang="en-GB" sz="2800" dirty="0"/>
          </a:p>
          <a:p>
            <a:r>
              <a:rPr lang="en-GB" sz="2800" dirty="0" err="1"/>
              <a:t>Transmissionist</a:t>
            </a:r>
            <a:r>
              <a:rPr lang="en-GB" sz="2800" dirty="0"/>
              <a:t> teaching</a:t>
            </a:r>
          </a:p>
          <a:p>
            <a:endParaRPr lang="en-GB" sz="2800" dirty="0"/>
          </a:p>
          <a:p>
            <a:r>
              <a:rPr lang="en-GB" sz="2800" dirty="0" err="1"/>
              <a:t>Connectivist</a:t>
            </a:r>
            <a:r>
              <a:rPr lang="en-GB" sz="2800" dirty="0"/>
              <a:t> teaching</a:t>
            </a:r>
          </a:p>
          <a:p>
            <a:endParaRPr lang="en-GB" sz="2800" dirty="0"/>
          </a:p>
          <a:p>
            <a:r>
              <a:rPr lang="en-GB" sz="2800" dirty="0" err="1">
                <a:effectLst/>
                <a:ea typeface="Calibri" panose="020F0502020204030204" pitchFamily="34" charset="0"/>
                <a:cs typeface="Times New Roman" panose="02020603050405020304" pitchFamily="18" charset="0"/>
              </a:rPr>
              <a:t>connectivist</a:t>
            </a:r>
            <a:r>
              <a:rPr lang="en-GB" sz="2800" dirty="0">
                <a:effectLst/>
                <a:ea typeface="Calibri" panose="020F0502020204030204" pitchFamily="34" charset="0"/>
                <a:cs typeface="Times New Roman" panose="02020603050405020304" pitchFamily="18" charset="0"/>
              </a:rPr>
              <a:t> teaching results in better student attitudes towards their learning and progress in learning.</a:t>
            </a:r>
            <a:endParaRPr lang="en-GB" sz="2800" dirty="0"/>
          </a:p>
          <a:p>
            <a:endParaRPr lang="en-GB" dirty="0"/>
          </a:p>
        </p:txBody>
      </p:sp>
    </p:spTree>
    <p:extLst>
      <p:ext uri="{BB962C8B-B14F-4D97-AF65-F5344CB8AC3E}">
        <p14:creationId xmlns:p14="http://schemas.microsoft.com/office/powerpoint/2010/main" val="131957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5" y="1396999"/>
            <a:ext cx="9618135" cy="4766733"/>
          </a:xfrm>
          <a:prstGeom prst="wedgeEllipseCallout">
            <a:avLst>
              <a:gd name="adj1" fmla="val 55388"/>
              <a:gd name="adj2" fmla="val 57417"/>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107000"/>
              </a:lnSpc>
              <a:spcAft>
                <a:spcPts val="800"/>
              </a:spcAft>
            </a:pP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But you have said that it is </a:t>
            </a:r>
            <a:r>
              <a:rPr lang="en-GB" sz="28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important to understand</a:t>
            </a: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and I still do not see why active learning, or </a:t>
            </a:r>
            <a:r>
              <a:rPr lang="en-GB" sz="2800"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connectivist</a:t>
            </a: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teaching is important.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Surely </a:t>
            </a:r>
            <a:r>
              <a:rPr lang="en-GB" sz="28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students can be active in lectures</a:t>
            </a: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expect my students to be actively thinking as I am presenting the mathematics.</a:t>
            </a:r>
            <a:endParaRPr lang="en-GB" sz="2800" dirty="0">
              <a:solidFill>
                <a:srgbClr val="0070C0"/>
              </a:solidFill>
            </a:endParaRPr>
          </a:p>
        </p:txBody>
      </p:sp>
    </p:spTree>
    <p:extLst>
      <p:ext uri="{BB962C8B-B14F-4D97-AF65-F5344CB8AC3E}">
        <p14:creationId xmlns:p14="http://schemas.microsoft.com/office/powerpoint/2010/main" val="48593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E164EB4D-8E69-40FE-86BF-4F7D276F2FB9}"/>
              </a:ext>
            </a:extLst>
          </p:cNvPr>
          <p:cNvSpPr/>
          <p:nvPr/>
        </p:nvSpPr>
        <p:spPr>
          <a:xfrm>
            <a:off x="3064041" y="898358"/>
            <a:ext cx="8992493" cy="5604042"/>
          </a:xfrm>
          <a:prstGeom prst="wedgeEllipseCallout">
            <a:avLst>
              <a:gd name="adj1" fmla="val -70588"/>
              <a:gd name="adj2" fmla="val 546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Deep and surface approaches to learning</a:t>
            </a:r>
          </a:p>
          <a:p>
            <a:pPr algn="ctr"/>
            <a:endParaRPr lang="en-GB" sz="2800" dirty="0">
              <a:solidFill>
                <a:schemeClr val="tx1"/>
              </a:solidFill>
            </a:endParaRPr>
          </a:p>
          <a:p>
            <a:pPr algn="ctr"/>
            <a:r>
              <a:rPr lang="en-GB" sz="2800" dirty="0">
                <a:solidFill>
                  <a:schemeClr val="tx1"/>
                </a:solidFill>
              </a:rPr>
              <a:t>A student that takes a deep approach - seeks </a:t>
            </a:r>
            <a:r>
              <a:rPr lang="en-GB" sz="2800" b="1" dirty="0">
                <a:solidFill>
                  <a:schemeClr val="tx1"/>
                </a:solidFill>
              </a:rPr>
              <a:t>meaning</a:t>
            </a:r>
            <a:r>
              <a:rPr lang="en-GB" sz="2800" dirty="0">
                <a:solidFill>
                  <a:schemeClr val="tx1"/>
                </a:solidFill>
              </a:rPr>
              <a:t> and </a:t>
            </a:r>
            <a:r>
              <a:rPr lang="en-GB" sz="2800" b="1" dirty="0">
                <a:solidFill>
                  <a:schemeClr val="tx1"/>
                </a:solidFill>
              </a:rPr>
              <a:t>understanding</a:t>
            </a:r>
            <a:r>
              <a:rPr lang="en-GB" sz="2800" dirty="0">
                <a:solidFill>
                  <a:schemeClr val="tx1"/>
                </a:solidFill>
              </a:rPr>
              <a:t>.</a:t>
            </a:r>
          </a:p>
          <a:p>
            <a:pPr algn="ctr"/>
            <a:endParaRPr lang="en-GB" sz="2800" dirty="0">
              <a:solidFill>
                <a:schemeClr val="tx1"/>
              </a:solidFill>
            </a:endParaRPr>
          </a:p>
          <a:p>
            <a:pPr algn="ctr"/>
            <a:r>
              <a:rPr lang="en-GB" sz="2800" dirty="0">
                <a:solidFill>
                  <a:schemeClr val="tx1"/>
                </a:solidFill>
              </a:rPr>
              <a:t>A deep approach entails more effort.</a:t>
            </a:r>
          </a:p>
          <a:p>
            <a:pPr algn="ctr"/>
            <a:endParaRPr lang="en-GB" sz="2800" dirty="0">
              <a:solidFill>
                <a:schemeClr val="tx1"/>
              </a:solidFill>
            </a:endParaRPr>
          </a:p>
          <a:p>
            <a:pPr algn="ctr"/>
            <a:r>
              <a:rPr lang="en-GB" sz="2800" dirty="0">
                <a:solidFill>
                  <a:schemeClr val="tx1"/>
                </a:solidFill>
              </a:rPr>
              <a:t>Increased interest, better understanding and more resilient learning outweigh the cost of the additional effort involved.</a:t>
            </a:r>
          </a:p>
        </p:txBody>
      </p:sp>
      <p:sp>
        <p:nvSpPr>
          <p:cNvPr id="4" name="TextBox 3">
            <a:extLst>
              <a:ext uri="{FF2B5EF4-FFF2-40B4-BE49-F238E27FC236}">
                <a16:creationId xmlns:a16="http://schemas.microsoft.com/office/drawing/2014/main" id="{4E8048AA-3078-47AC-8F9E-9817FF17931F}"/>
              </a:ext>
            </a:extLst>
          </p:cNvPr>
          <p:cNvSpPr txBox="1"/>
          <p:nvPr/>
        </p:nvSpPr>
        <p:spPr>
          <a:xfrm>
            <a:off x="737937" y="1558437"/>
            <a:ext cx="3673642" cy="4401205"/>
          </a:xfrm>
          <a:prstGeom prst="rect">
            <a:avLst/>
          </a:prstGeom>
          <a:solidFill>
            <a:schemeClr val="bg1"/>
          </a:solidFill>
        </p:spPr>
        <p:txBody>
          <a:bodyPr wrap="square" rtlCol="0">
            <a:spAutoFit/>
          </a:bodyPr>
          <a:lstStyle/>
          <a:p>
            <a:r>
              <a:rPr lang="en-GB" sz="2800" dirty="0">
                <a:solidFill>
                  <a:srgbClr val="0070C0"/>
                </a:solidFill>
              </a:rPr>
              <a:t>Reference:</a:t>
            </a:r>
          </a:p>
          <a:p>
            <a:r>
              <a:rPr lang="en-GB" sz="2800" dirty="0" err="1">
                <a:solidFill>
                  <a:srgbClr val="0070C0"/>
                </a:solidFill>
                <a:effectLst/>
                <a:ea typeface="Calibri" panose="020F0502020204030204" pitchFamily="34" charset="0"/>
              </a:rPr>
              <a:t>Marton</a:t>
            </a:r>
            <a:r>
              <a:rPr lang="en-GB" sz="2800" dirty="0">
                <a:solidFill>
                  <a:srgbClr val="0070C0"/>
                </a:solidFill>
                <a:effectLst/>
                <a:ea typeface="Calibri" panose="020F0502020204030204" pitchFamily="34" charset="0"/>
              </a:rPr>
              <a:t>, F. &amp; Säljö, R. (1976). </a:t>
            </a:r>
          </a:p>
          <a:p>
            <a:r>
              <a:rPr lang="en-GB" sz="2800" dirty="0">
                <a:solidFill>
                  <a:srgbClr val="0070C0"/>
                </a:solidFill>
                <a:effectLst/>
                <a:ea typeface="Calibri" panose="020F0502020204030204" pitchFamily="34" charset="0"/>
              </a:rPr>
              <a:t>On qualitative differences in learning </a:t>
            </a:r>
          </a:p>
          <a:p>
            <a:r>
              <a:rPr lang="en-GB" sz="2800" dirty="0">
                <a:solidFill>
                  <a:srgbClr val="0070C0"/>
                </a:solidFill>
                <a:effectLst/>
                <a:ea typeface="Calibri" panose="020F0502020204030204" pitchFamily="34" charset="0"/>
              </a:rPr>
              <a:t>I - </a:t>
            </a:r>
            <a:r>
              <a:rPr lang="en-GB" sz="2800" dirty="0" err="1">
                <a:solidFill>
                  <a:srgbClr val="0070C0"/>
                </a:solidFill>
                <a:effectLst/>
                <a:ea typeface="Calibri" panose="020F0502020204030204" pitchFamily="34" charset="0"/>
              </a:rPr>
              <a:t>Outome</a:t>
            </a:r>
            <a:r>
              <a:rPr lang="en-GB" sz="2800" dirty="0">
                <a:solidFill>
                  <a:srgbClr val="0070C0"/>
                </a:solidFill>
                <a:effectLst/>
                <a:ea typeface="Calibri" panose="020F0502020204030204" pitchFamily="34" charset="0"/>
              </a:rPr>
              <a:t> and process; </a:t>
            </a:r>
          </a:p>
          <a:p>
            <a:r>
              <a:rPr lang="en-GB" sz="2800" dirty="0">
                <a:solidFill>
                  <a:srgbClr val="0070C0"/>
                </a:solidFill>
                <a:effectLst/>
                <a:ea typeface="Calibri" panose="020F0502020204030204" pitchFamily="34" charset="0"/>
              </a:rPr>
              <a:t>II - Outcome as a function of the learner’s conception of the task.</a:t>
            </a:r>
            <a:endParaRPr lang="en-GB" sz="2800" dirty="0">
              <a:solidFill>
                <a:srgbClr val="0070C0"/>
              </a:solidFill>
            </a:endParaRPr>
          </a:p>
        </p:txBody>
      </p:sp>
    </p:spTree>
    <p:extLst>
      <p:ext uri="{BB962C8B-B14F-4D97-AF65-F5344CB8AC3E}">
        <p14:creationId xmlns:p14="http://schemas.microsoft.com/office/powerpoint/2010/main" val="357214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396969-6967-4093-A9D3-19F08CDA77E6}"/>
              </a:ext>
            </a:extLst>
          </p:cNvPr>
          <p:cNvSpPr>
            <a:spLocks noGrp="1"/>
          </p:cNvSpPr>
          <p:nvPr>
            <p:ph type="ctrTitle"/>
          </p:nvPr>
        </p:nvSpPr>
        <p:spPr>
          <a:xfrm>
            <a:off x="1686560" y="2217424"/>
            <a:ext cx="9354653" cy="1470025"/>
          </a:xfrm>
        </p:spPr>
        <p:txBody>
          <a:bodyPr/>
          <a:lstStyle/>
          <a:p>
            <a:pPr algn="ctr"/>
            <a:r>
              <a:rPr lang="en-GB" sz="3200" dirty="0"/>
              <a:t>Transformed and Improved Learning Experiences of Mathematics in Engineering Programmes: Contributions from Mathematics Education Research</a:t>
            </a:r>
          </a:p>
        </p:txBody>
      </p:sp>
      <p:sp>
        <p:nvSpPr>
          <p:cNvPr id="2" name="TextBox 1">
            <a:extLst>
              <a:ext uri="{FF2B5EF4-FFF2-40B4-BE49-F238E27FC236}">
                <a16:creationId xmlns:a16="http://schemas.microsoft.com/office/drawing/2014/main" id="{2E16DCEA-9533-4006-96E2-B124B5E4AE0D}"/>
              </a:ext>
            </a:extLst>
          </p:cNvPr>
          <p:cNvSpPr txBox="1"/>
          <p:nvPr/>
        </p:nvSpPr>
        <p:spPr>
          <a:xfrm>
            <a:off x="3180080" y="3942080"/>
            <a:ext cx="5831840" cy="1200329"/>
          </a:xfrm>
          <a:prstGeom prst="rect">
            <a:avLst/>
          </a:prstGeom>
          <a:noFill/>
        </p:spPr>
        <p:txBody>
          <a:bodyPr wrap="square" rtlCol="0">
            <a:spAutoFit/>
          </a:bodyPr>
          <a:lstStyle/>
          <a:p>
            <a:pPr algn="ctr"/>
            <a:r>
              <a:rPr lang="en-GB" sz="2400" dirty="0"/>
              <a:t>Simon Goodchild</a:t>
            </a:r>
          </a:p>
          <a:p>
            <a:pPr algn="ctr"/>
            <a:r>
              <a:rPr lang="en-GB" sz="2400" i="1" dirty="0"/>
              <a:t>Department of Mathematical Sciences, University of </a:t>
            </a:r>
            <a:r>
              <a:rPr lang="en-GB" sz="2400" i="1" dirty="0" err="1"/>
              <a:t>Agder</a:t>
            </a:r>
            <a:endParaRPr lang="en-GB" sz="2400" i="1" dirty="0"/>
          </a:p>
        </p:txBody>
      </p:sp>
    </p:spTree>
    <p:extLst>
      <p:ext uri="{BB962C8B-B14F-4D97-AF65-F5344CB8AC3E}">
        <p14:creationId xmlns:p14="http://schemas.microsoft.com/office/powerpoint/2010/main" val="1990393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salamander, chain&#10;&#10;Description automatically generated">
            <a:extLst>
              <a:ext uri="{FF2B5EF4-FFF2-40B4-BE49-F238E27FC236}">
                <a16:creationId xmlns:a16="http://schemas.microsoft.com/office/drawing/2014/main" id="{32AB861A-12E1-4E57-A900-F9919A26AA0D}"/>
              </a:ext>
            </a:extLst>
          </p:cNvPr>
          <p:cNvPicPr>
            <a:picLocks noChangeAspect="1"/>
          </p:cNvPicPr>
          <p:nvPr/>
        </p:nvPicPr>
        <p:blipFill rotWithShape="1">
          <a:blip r:embed="rId2">
            <a:extLst>
              <a:ext uri="{28A0092B-C50C-407E-A947-70E740481C1C}">
                <a14:useLocalDpi xmlns:a14="http://schemas.microsoft.com/office/drawing/2010/main" val="0"/>
              </a:ext>
            </a:extLst>
          </a:blip>
          <a:srcRect t="12817" b="10045"/>
          <a:stretch/>
        </p:blipFill>
        <p:spPr>
          <a:xfrm>
            <a:off x="1663700" y="1432559"/>
            <a:ext cx="8864600" cy="5128489"/>
          </a:xfrm>
          <a:prstGeom prst="rect">
            <a:avLst/>
          </a:prstGeom>
        </p:spPr>
      </p:pic>
      <p:sp>
        <p:nvSpPr>
          <p:cNvPr id="2" name="TextBox 1">
            <a:extLst>
              <a:ext uri="{FF2B5EF4-FFF2-40B4-BE49-F238E27FC236}">
                <a16:creationId xmlns:a16="http://schemas.microsoft.com/office/drawing/2014/main" id="{447CBC51-B2B0-4755-9560-6C8C2C604CCD}"/>
              </a:ext>
            </a:extLst>
          </p:cNvPr>
          <p:cNvSpPr txBox="1"/>
          <p:nvPr/>
        </p:nvSpPr>
        <p:spPr>
          <a:xfrm>
            <a:off x="457199" y="1432559"/>
            <a:ext cx="5266266" cy="2677656"/>
          </a:xfrm>
          <a:prstGeom prst="rect">
            <a:avLst/>
          </a:prstGeom>
          <a:solidFill>
            <a:schemeClr val="bg1"/>
          </a:solidFill>
        </p:spPr>
        <p:txBody>
          <a:bodyPr wrap="square" rtlCol="0">
            <a:spAutoFit/>
          </a:bodyPr>
          <a:lstStyle/>
          <a:p>
            <a:r>
              <a:rPr lang="en-GB" sz="2800" dirty="0"/>
              <a:t>A chain reaction: </a:t>
            </a:r>
            <a:r>
              <a:rPr lang="en-GB" sz="2800" dirty="0">
                <a:effectLst/>
                <a:latin typeface="Calibri" panose="020F0502020204030204" pitchFamily="34" charset="0"/>
                <a:ea typeface="Calibri" panose="020F0502020204030204" pitchFamily="34" charset="0"/>
                <a:cs typeface="Times New Roman" panose="02020603050405020304" pitchFamily="18" charset="0"/>
              </a:rPr>
              <a:t>active learning, - to engaged students, - to deep learning, - to meaningful learning, - to interest and motivation and, - to the development of conceptual, versatile and resilient knowledge.</a:t>
            </a:r>
            <a:endParaRPr lang="en-GB" sz="2800" dirty="0"/>
          </a:p>
        </p:txBody>
      </p:sp>
    </p:spTree>
    <p:extLst>
      <p:ext uri="{BB962C8B-B14F-4D97-AF65-F5344CB8AC3E}">
        <p14:creationId xmlns:p14="http://schemas.microsoft.com/office/powerpoint/2010/main" val="1157148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do not think it is reasonable to expect the students to do all the teaching! What else can I do to promote deep learning?</a:t>
            </a:r>
            <a:endParaRPr lang="en-GB" sz="2800" dirty="0">
              <a:solidFill>
                <a:srgbClr val="0070C0"/>
              </a:solidFill>
            </a:endParaRPr>
          </a:p>
        </p:txBody>
      </p:sp>
    </p:spTree>
    <p:extLst>
      <p:ext uri="{BB962C8B-B14F-4D97-AF65-F5344CB8AC3E}">
        <p14:creationId xmlns:p14="http://schemas.microsoft.com/office/powerpoint/2010/main" val="1762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do not think it is reasonable to expect the students to do all the teaching! What else can I do to promote deep learning?</a:t>
            </a:r>
            <a:endParaRPr lang="en-GB" sz="2800" dirty="0">
              <a:solidFill>
                <a:srgbClr val="0070C0"/>
              </a:solidFill>
            </a:endParaRPr>
          </a:p>
        </p:txBody>
      </p:sp>
      <p:sp>
        <p:nvSpPr>
          <p:cNvPr id="3" name="Speech Bubble: Oval 2">
            <a:extLst>
              <a:ext uri="{FF2B5EF4-FFF2-40B4-BE49-F238E27FC236}">
                <a16:creationId xmlns:a16="http://schemas.microsoft.com/office/drawing/2014/main" id="{E164EB4D-8E69-40FE-86BF-4F7D276F2FB9}"/>
              </a:ext>
            </a:extLst>
          </p:cNvPr>
          <p:cNvSpPr/>
          <p:nvPr/>
        </p:nvSpPr>
        <p:spPr>
          <a:xfrm>
            <a:off x="6383867" y="1219200"/>
            <a:ext cx="5672667" cy="4419600"/>
          </a:xfrm>
          <a:prstGeom prst="wedgeEllipseCallout">
            <a:avLst>
              <a:gd name="adj1" fmla="val -65012"/>
              <a:gd name="adj2" fmla="val 713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Create opportunities to learn</a:t>
            </a:r>
          </a:p>
          <a:p>
            <a:pPr algn="ctr"/>
            <a:endParaRPr lang="en-GB" sz="2800" dirty="0">
              <a:solidFill>
                <a:schemeClr val="tx1"/>
              </a:solidFill>
            </a:endParaRPr>
          </a:p>
        </p:txBody>
      </p:sp>
    </p:spTree>
    <p:extLst>
      <p:ext uri="{BB962C8B-B14F-4D97-AF65-F5344CB8AC3E}">
        <p14:creationId xmlns:p14="http://schemas.microsoft.com/office/powerpoint/2010/main" val="11767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do not think it is reasonable to expect the students to do all the teaching! What else can I do to promote deep learning?</a:t>
            </a:r>
            <a:endParaRPr lang="en-GB" sz="2800" dirty="0">
              <a:solidFill>
                <a:srgbClr val="0070C0"/>
              </a:solidFill>
            </a:endParaRPr>
          </a:p>
        </p:txBody>
      </p:sp>
      <p:sp>
        <p:nvSpPr>
          <p:cNvPr id="3" name="Speech Bubble: Oval 2">
            <a:extLst>
              <a:ext uri="{FF2B5EF4-FFF2-40B4-BE49-F238E27FC236}">
                <a16:creationId xmlns:a16="http://schemas.microsoft.com/office/drawing/2014/main" id="{E164EB4D-8E69-40FE-86BF-4F7D276F2FB9}"/>
              </a:ext>
            </a:extLst>
          </p:cNvPr>
          <p:cNvSpPr/>
          <p:nvPr/>
        </p:nvSpPr>
        <p:spPr>
          <a:xfrm>
            <a:off x="6383867" y="1219200"/>
            <a:ext cx="5672667" cy="4419600"/>
          </a:xfrm>
          <a:prstGeom prst="wedgeEllipseCallout">
            <a:avLst>
              <a:gd name="adj1" fmla="val -65012"/>
              <a:gd name="adj2" fmla="val 713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Create opportunities to learn</a:t>
            </a:r>
          </a:p>
          <a:p>
            <a:pPr algn="ctr"/>
            <a:endParaRPr lang="en-GB" sz="2800" dirty="0">
              <a:solidFill>
                <a:schemeClr val="tx1"/>
              </a:solidFill>
            </a:endParaRPr>
          </a:p>
          <a:p>
            <a:pPr algn="ctr"/>
            <a:r>
              <a:rPr lang="en-GB" sz="2800" dirty="0">
                <a:solidFill>
                  <a:schemeClr val="tx1"/>
                </a:solidFill>
              </a:rPr>
              <a:t>Promote effective learning strategies</a:t>
            </a:r>
          </a:p>
          <a:p>
            <a:pPr algn="ctr"/>
            <a:endParaRPr lang="en-GB" sz="2800" dirty="0">
              <a:solidFill>
                <a:schemeClr val="tx1"/>
              </a:solidFill>
            </a:endParaRPr>
          </a:p>
        </p:txBody>
      </p:sp>
    </p:spTree>
    <p:extLst>
      <p:ext uri="{BB962C8B-B14F-4D97-AF65-F5344CB8AC3E}">
        <p14:creationId xmlns:p14="http://schemas.microsoft.com/office/powerpoint/2010/main" val="2871400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do not think it is reasonable to expect the students to do all the teaching! What else can I do to promote deep learning?</a:t>
            </a:r>
            <a:endParaRPr lang="en-GB" sz="2800" dirty="0">
              <a:solidFill>
                <a:srgbClr val="0070C0"/>
              </a:solidFill>
            </a:endParaRPr>
          </a:p>
        </p:txBody>
      </p:sp>
      <p:sp>
        <p:nvSpPr>
          <p:cNvPr id="3" name="Speech Bubble: Oval 2">
            <a:extLst>
              <a:ext uri="{FF2B5EF4-FFF2-40B4-BE49-F238E27FC236}">
                <a16:creationId xmlns:a16="http://schemas.microsoft.com/office/drawing/2014/main" id="{E164EB4D-8E69-40FE-86BF-4F7D276F2FB9}"/>
              </a:ext>
            </a:extLst>
          </p:cNvPr>
          <p:cNvSpPr/>
          <p:nvPr/>
        </p:nvSpPr>
        <p:spPr>
          <a:xfrm>
            <a:off x="6383867" y="1219200"/>
            <a:ext cx="5672667" cy="4419600"/>
          </a:xfrm>
          <a:prstGeom prst="wedgeEllipseCallout">
            <a:avLst>
              <a:gd name="adj1" fmla="val -65012"/>
              <a:gd name="adj2" fmla="val 713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Create opportunities to learn</a:t>
            </a:r>
          </a:p>
          <a:p>
            <a:pPr algn="ctr"/>
            <a:endParaRPr lang="en-GB" sz="2800" dirty="0">
              <a:solidFill>
                <a:schemeClr val="tx1"/>
              </a:solidFill>
            </a:endParaRPr>
          </a:p>
          <a:p>
            <a:pPr algn="ctr"/>
            <a:r>
              <a:rPr lang="en-GB" sz="2800" dirty="0">
                <a:solidFill>
                  <a:schemeClr val="tx1"/>
                </a:solidFill>
              </a:rPr>
              <a:t>Promote effective learning strategies</a:t>
            </a:r>
          </a:p>
          <a:p>
            <a:pPr algn="ctr"/>
            <a:endParaRPr lang="en-GB" sz="2800" dirty="0">
              <a:solidFill>
                <a:schemeClr val="tx1"/>
              </a:solidFill>
            </a:endParaRPr>
          </a:p>
          <a:p>
            <a:pPr algn="ctr"/>
            <a:r>
              <a:rPr lang="en-GB" sz="2800" dirty="0">
                <a:solidFill>
                  <a:schemeClr val="tx1"/>
                </a:solidFill>
              </a:rPr>
              <a:t>Develop habits of mind and attitudes</a:t>
            </a:r>
          </a:p>
        </p:txBody>
      </p:sp>
    </p:spTree>
    <p:extLst>
      <p:ext uri="{BB962C8B-B14F-4D97-AF65-F5344CB8AC3E}">
        <p14:creationId xmlns:p14="http://schemas.microsoft.com/office/powerpoint/2010/main" val="3177893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sky, outdoor&#10;&#10;Description automatically generated">
            <a:extLst>
              <a:ext uri="{FF2B5EF4-FFF2-40B4-BE49-F238E27FC236}">
                <a16:creationId xmlns:a16="http://schemas.microsoft.com/office/drawing/2014/main" id="{83B68D27-98E7-4BC4-BCAA-2033721BBF45}"/>
              </a:ext>
            </a:extLst>
          </p:cNvPr>
          <p:cNvPicPr>
            <a:picLocks noChangeAspect="1"/>
          </p:cNvPicPr>
          <p:nvPr/>
        </p:nvPicPr>
        <p:blipFill rotWithShape="1">
          <a:blip r:embed="rId2">
            <a:extLst>
              <a:ext uri="{28A0092B-C50C-407E-A947-70E740481C1C}">
                <a14:useLocalDpi xmlns:a14="http://schemas.microsoft.com/office/drawing/2010/main" val="0"/>
              </a:ext>
            </a:extLst>
          </a:blip>
          <a:srcRect t="19407" b="8000"/>
          <a:stretch/>
        </p:blipFill>
        <p:spPr>
          <a:xfrm>
            <a:off x="1524000" y="1574800"/>
            <a:ext cx="9144000" cy="4978400"/>
          </a:xfrm>
          <a:prstGeom prst="rect">
            <a:avLst/>
          </a:prstGeom>
        </p:spPr>
      </p:pic>
      <p:sp>
        <p:nvSpPr>
          <p:cNvPr id="4" name="Speech Bubble: Oval 3">
            <a:extLst>
              <a:ext uri="{FF2B5EF4-FFF2-40B4-BE49-F238E27FC236}">
                <a16:creationId xmlns:a16="http://schemas.microsoft.com/office/drawing/2014/main" id="{46CAF722-F92B-48B6-A014-37906C68D454}"/>
              </a:ext>
            </a:extLst>
          </p:cNvPr>
          <p:cNvSpPr/>
          <p:nvPr/>
        </p:nvSpPr>
        <p:spPr>
          <a:xfrm>
            <a:off x="0" y="3962399"/>
            <a:ext cx="6942666" cy="2590801"/>
          </a:xfrm>
          <a:prstGeom prst="wedgeEllipseCallout">
            <a:avLst>
              <a:gd name="adj1" fmla="val -48856"/>
              <a:gd name="adj2" fmla="val 549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Engineers need a deep understanding of the mathematics they apply to solve problems so that their models are properly specified.</a:t>
            </a:r>
          </a:p>
        </p:txBody>
      </p:sp>
    </p:spTree>
    <p:extLst>
      <p:ext uri="{BB962C8B-B14F-4D97-AF65-F5344CB8AC3E}">
        <p14:creationId xmlns:p14="http://schemas.microsoft.com/office/powerpoint/2010/main" val="2491520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181600"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But that’s difficult! I teach a first-year mathematics for engineering class, </a:t>
            </a:r>
            <a:endParaRPr lang="en-GB" sz="2800" dirty="0">
              <a:solidFill>
                <a:srgbClr val="0070C0"/>
              </a:solidFill>
            </a:endParaRPr>
          </a:p>
        </p:txBody>
      </p:sp>
    </p:spTree>
    <p:extLst>
      <p:ext uri="{BB962C8B-B14F-4D97-AF65-F5344CB8AC3E}">
        <p14:creationId xmlns:p14="http://schemas.microsoft.com/office/powerpoint/2010/main" val="306633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9633B-A91C-474A-BF7C-9FB1E7FAC71D}"/>
              </a:ext>
            </a:extLst>
          </p:cNvPr>
          <p:cNvPicPr>
            <a:picLocks noChangeAspect="1"/>
          </p:cNvPicPr>
          <p:nvPr/>
        </p:nvPicPr>
        <p:blipFill>
          <a:blip r:embed="rId2"/>
          <a:stretch>
            <a:fillRect/>
          </a:stretch>
        </p:blipFill>
        <p:spPr>
          <a:xfrm>
            <a:off x="4588934" y="1696045"/>
            <a:ext cx="7382936" cy="4919384"/>
          </a:xfrm>
          <a:prstGeom prst="rect">
            <a:avLst/>
          </a:prstGeom>
        </p:spPr>
      </p:pic>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604934"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there are about 500 students who are registered on several different engineering programmes – electrical engineering, mechanical engineering, construction and so on.  </a:t>
            </a:r>
            <a:endParaRPr lang="en-GB" sz="2800" dirty="0">
              <a:solidFill>
                <a:srgbClr val="0070C0"/>
              </a:solidFill>
            </a:endParaRPr>
          </a:p>
        </p:txBody>
      </p:sp>
    </p:spTree>
    <p:extLst>
      <p:ext uri="{BB962C8B-B14F-4D97-AF65-F5344CB8AC3E}">
        <p14:creationId xmlns:p14="http://schemas.microsoft.com/office/powerpoint/2010/main" val="3404507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EE401-F056-4D20-869B-ECD47D51171D}"/>
              </a:ext>
            </a:extLst>
          </p:cNvPr>
          <p:cNvPicPr>
            <a:picLocks noChangeAspect="1"/>
          </p:cNvPicPr>
          <p:nvPr/>
        </p:nvPicPr>
        <p:blipFill>
          <a:blip r:embed="rId2"/>
          <a:stretch>
            <a:fillRect/>
          </a:stretch>
        </p:blipFill>
        <p:spPr>
          <a:xfrm>
            <a:off x="5520265" y="513947"/>
            <a:ext cx="4114801" cy="5830105"/>
          </a:xfrm>
          <a:prstGeom prst="rect">
            <a:avLst/>
          </a:prstGeom>
        </p:spPr>
      </p:pic>
      <p:sp>
        <p:nvSpPr>
          <p:cNvPr id="2" name="Speech Bubble: Oval 1">
            <a:extLst>
              <a:ext uri="{FF2B5EF4-FFF2-40B4-BE49-F238E27FC236}">
                <a16:creationId xmlns:a16="http://schemas.microsoft.com/office/drawing/2014/main" id="{39E1B9E0-5BFC-4C37-9A6B-9717C5A43A76}"/>
              </a:ext>
            </a:extLst>
          </p:cNvPr>
          <p:cNvSpPr/>
          <p:nvPr/>
        </p:nvSpPr>
        <p:spPr>
          <a:xfrm>
            <a:off x="135466" y="1397000"/>
            <a:ext cx="5604934" cy="4064000"/>
          </a:xfrm>
          <a:prstGeom prst="wedgeEllipseCallout">
            <a:avLst>
              <a:gd name="adj1" fmla="val 52043"/>
              <a:gd name="adj2" fmla="val 641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curriculum is based on the SEFI Framework. It would be very difficult to make all the mathematics I teach always relevant to all of the students.  </a:t>
            </a:r>
            <a:endParaRPr lang="en-GB" sz="2800" dirty="0">
              <a:solidFill>
                <a:srgbClr val="0070C0"/>
              </a:solidFill>
            </a:endParaRPr>
          </a:p>
        </p:txBody>
      </p:sp>
    </p:spTree>
    <p:extLst>
      <p:ext uri="{BB962C8B-B14F-4D97-AF65-F5344CB8AC3E}">
        <p14:creationId xmlns:p14="http://schemas.microsoft.com/office/powerpoint/2010/main" val="853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E164EB4D-8E69-40FE-86BF-4F7D276F2FB9}"/>
              </a:ext>
            </a:extLst>
          </p:cNvPr>
          <p:cNvSpPr/>
          <p:nvPr/>
        </p:nvSpPr>
        <p:spPr>
          <a:xfrm>
            <a:off x="4267199" y="931333"/>
            <a:ext cx="7704668" cy="5283200"/>
          </a:xfrm>
          <a:prstGeom prst="wedgeEllipseCallout">
            <a:avLst>
              <a:gd name="adj1" fmla="val -68170"/>
              <a:gd name="adj2" fmla="val 389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The [students’] development of a proper </a:t>
            </a:r>
            <a:r>
              <a:rPr lang="en-GB" sz="2800" dirty="0" err="1">
                <a:solidFill>
                  <a:schemeClr val="tx1"/>
                </a:solidFill>
              </a:rPr>
              <a:t>metaconcept</a:t>
            </a:r>
            <a:r>
              <a:rPr lang="en-GB" sz="2800" dirty="0">
                <a:solidFill>
                  <a:schemeClr val="tx1"/>
                </a:solidFill>
              </a:rPr>
              <a:t> … relieves the teacher of the necessity of doing ‘interesting’ things every lesson: it makes teaching mathematics within [an educational] system possible.</a:t>
            </a:r>
          </a:p>
        </p:txBody>
      </p:sp>
      <p:sp>
        <p:nvSpPr>
          <p:cNvPr id="2" name="TextBox 1">
            <a:extLst>
              <a:ext uri="{FF2B5EF4-FFF2-40B4-BE49-F238E27FC236}">
                <a16:creationId xmlns:a16="http://schemas.microsoft.com/office/drawing/2014/main" id="{CF36B88A-173F-4D79-9B05-DD38BE679F07}"/>
              </a:ext>
            </a:extLst>
          </p:cNvPr>
          <p:cNvSpPr txBox="1"/>
          <p:nvPr/>
        </p:nvSpPr>
        <p:spPr>
          <a:xfrm>
            <a:off x="304800" y="5117405"/>
            <a:ext cx="6350000" cy="1384995"/>
          </a:xfrm>
          <a:prstGeom prst="rect">
            <a:avLst/>
          </a:prstGeom>
          <a:solidFill>
            <a:schemeClr val="bg1"/>
          </a:solidFill>
          <a:ln>
            <a:solidFill>
              <a:schemeClr val="accent1"/>
            </a:solidFill>
          </a:ln>
        </p:spPr>
        <p:txBody>
          <a:bodyPr wrap="square" rtlCol="0">
            <a:spAutoFit/>
          </a:bodyPr>
          <a:lstStyle/>
          <a:p>
            <a:r>
              <a:rPr lang="en-GB" sz="2800" dirty="0"/>
              <a:t>Reference</a:t>
            </a:r>
          </a:p>
          <a:p>
            <a:r>
              <a:rPr lang="en-GB" sz="2800" dirty="0">
                <a:effectLst/>
                <a:ea typeface="Calibri" panose="020F0502020204030204" pitchFamily="34" charset="0"/>
                <a:cs typeface="Times New Roman" panose="02020603050405020304" pitchFamily="18" charset="0"/>
              </a:rPr>
              <a:t>Howson, A. G. and </a:t>
            </a:r>
            <a:r>
              <a:rPr lang="en-GB" sz="2800" dirty="0" err="1">
                <a:effectLst/>
                <a:ea typeface="Calibri" panose="020F0502020204030204" pitchFamily="34" charset="0"/>
                <a:cs typeface="Times New Roman" panose="02020603050405020304" pitchFamily="18" charset="0"/>
              </a:rPr>
              <a:t>Mellin</a:t>
            </a:r>
            <a:r>
              <a:rPr lang="en-GB" sz="2800" dirty="0">
                <a:effectLst/>
                <a:ea typeface="Calibri" panose="020F0502020204030204" pitchFamily="34" charset="0"/>
                <a:cs typeface="Times New Roman" panose="02020603050405020304" pitchFamily="18" charset="0"/>
              </a:rPr>
              <a:t>-Olsen, S. (1986). Social norms and external evaluation.</a:t>
            </a:r>
            <a:endParaRPr lang="en-GB" sz="2800" dirty="0"/>
          </a:p>
        </p:txBody>
      </p:sp>
    </p:spTree>
    <p:extLst>
      <p:ext uri="{BB962C8B-B14F-4D97-AF65-F5344CB8AC3E}">
        <p14:creationId xmlns:p14="http://schemas.microsoft.com/office/powerpoint/2010/main" val="392495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ED8B84-2B09-4AA4-8D54-B56F77075DA3}"/>
              </a:ext>
            </a:extLst>
          </p:cNvPr>
          <p:cNvPicPr>
            <a:picLocks noChangeAspect="1"/>
          </p:cNvPicPr>
          <p:nvPr/>
        </p:nvPicPr>
        <p:blipFill>
          <a:blip r:embed="rId2"/>
          <a:stretch>
            <a:fillRect/>
          </a:stretch>
        </p:blipFill>
        <p:spPr>
          <a:xfrm>
            <a:off x="7660640" y="1986281"/>
            <a:ext cx="2631439" cy="3947159"/>
          </a:xfrm>
          <a:prstGeom prst="rect">
            <a:avLst/>
          </a:prstGeom>
        </p:spPr>
      </p:pic>
      <p:pic>
        <p:nvPicPr>
          <p:cNvPr id="4" name="Picture 3">
            <a:extLst>
              <a:ext uri="{FF2B5EF4-FFF2-40B4-BE49-F238E27FC236}">
                <a16:creationId xmlns:a16="http://schemas.microsoft.com/office/drawing/2014/main" id="{561D554D-0C39-4EF7-BF83-9EF9D702FC9B}"/>
              </a:ext>
            </a:extLst>
          </p:cNvPr>
          <p:cNvPicPr>
            <a:picLocks noChangeAspect="1"/>
          </p:cNvPicPr>
          <p:nvPr/>
        </p:nvPicPr>
        <p:blipFill>
          <a:blip r:embed="rId3"/>
          <a:stretch>
            <a:fillRect/>
          </a:stretch>
        </p:blipFill>
        <p:spPr>
          <a:xfrm>
            <a:off x="1234060" y="1783081"/>
            <a:ext cx="2921381" cy="3751669"/>
          </a:xfrm>
          <a:prstGeom prst="rect">
            <a:avLst/>
          </a:prstGeom>
        </p:spPr>
      </p:pic>
      <p:sp>
        <p:nvSpPr>
          <p:cNvPr id="5" name="Speech Bubble: Oval 4">
            <a:extLst>
              <a:ext uri="{FF2B5EF4-FFF2-40B4-BE49-F238E27FC236}">
                <a16:creationId xmlns:a16="http://schemas.microsoft.com/office/drawing/2014/main" id="{6363A180-71A9-48EE-A067-3ED444F06FD0}"/>
              </a:ext>
            </a:extLst>
          </p:cNvPr>
          <p:cNvSpPr/>
          <p:nvPr/>
        </p:nvSpPr>
        <p:spPr>
          <a:xfrm>
            <a:off x="5171440" y="1783080"/>
            <a:ext cx="2743200" cy="1468119"/>
          </a:xfrm>
          <a:prstGeom prst="wedgeEllipseCallout">
            <a:avLst>
              <a:gd name="adj1" fmla="val 60895"/>
              <a:gd name="adj2" fmla="val 717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ME</a:t>
            </a:r>
          </a:p>
        </p:txBody>
      </p:sp>
      <p:sp>
        <p:nvSpPr>
          <p:cNvPr id="6" name="Speech Bubble: Oval 5">
            <a:extLst>
              <a:ext uri="{FF2B5EF4-FFF2-40B4-BE49-F238E27FC236}">
                <a16:creationId xmlns:a16="http://schemas.microsoft.com/office/drawing/2014/main" id="{2EB0C8BD-C25D-423A-9659-6807379F1728}"/>
              </a:ext>
            </a:extLst>
          </p:cNvPr>
          <p:cNvSpPr/>
          <p:nvPr/>
        </p:nvSpPr>
        <p:spPr>
          <a:xfrm>
            <a:off x="4246881" y="4030980"/>
            <a:ext cx="3058160" cy="1902460"/>
          </a:xfrm>
          <a:prstGeom prst="wedgeEllipseCallout">
            <a:avLst>
              <a:gd name="adj1" fmla="val -83543"/>
              <a:gd name="adj2" fmla="val -840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MY IMAGINARY COMPANION</a:t>
            </a:r>
          </a:p>
        </p:txBody>
      </p:sp>
    </p:spTree>
    <p:extLst>
      <p:ext uri="{BB962C8B-B14F-4D97-AF65-F5344CB8AC3E}">
        <p14:creationId xmlns:p14="http://schemas.microsoft.com/office/powerpoint/2010/main" val="2948096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E164EB4D-8E69-40FE-86BF-4F7D276F2FB9}"/>
              </a:ext>
            </a:extLst>
          </p:cNvPr>
          <p:cNvSpPr/>
          <p:nvPr/>
        </p:nvSpPr>
        <p:spPr>
          <a:xfrm>
            <a:off x="4267199" y="931333"/>
            <a:ext cx="7704668" cy="5283200"/>
          </a:xfrm>
          <a:prstGeom prst="wedgeEllipseCallout">
            <a:avLst>
              <a:gd name="adj1" fmla="val -68170"/>
              <a:gd name="adj2" fmla="val 389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A person’s </a:t>
            </a:r>
            <a:r>
              <a:rPr lang="en-GB" sz="2800" dirty="0" err="1">
                <a:solidFill>
                  <a:schemeClr val="tx1"/>
                </a:solidFill>
              </a:rPr>
              <a:t>metaconcept</a:t>
            </a:r>
            <a:r>
              <a:rPr lang="en-GB" sz="2800" dirty="0">
                <a:solidFill>
                  <a:schemeClr val="tx1"/>
                </a:solidFill>
              </a:rPr>
              <a:t> of mathematics is a belief about the nature, structure and coherence of mathematics, - it provides (the learner with) a concept-context within which the interpretation of new (mathematical) experiences might be made.</a:t>
            </a:r>
          </a:p>
        </p:txBody>
      </p:sp>
    </p:spTree>
    <p:extLst>
      <p:ext uri="{BB962C8B-B14F-4D97-AF65-F5344CB8AC3E}">
        <p14:creationId xmlns:p14="http://schemas.microsoft.com/office/powerpoint/2010/main" val="315667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E164EB4D-8E69-40FE-86BF-4F7D276F2FB9}"/>
              </a:ext>
            </a:extLst>
          </p:cNvPr>
          <p:cNvSpPr/>
          <p:nvPr/>
        </p:nvSpPr>
        <p:spPr>
          <a:xfrm>
            <a:off x="4267199" y="931333"/>
            <a:ext cx="7704668" cy="5283200"/>
          </a:xfrm>
          <a:prstGeom prst="wedgeEllipseCallout">
            <a:avLst>
              <a:gd name="adj1" fmla="val -68170"/>
              <a:gd name="adj2" fmla="val 389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A person’s </a:t>
            </a:r>
            <a:r>
              <a:rPr lang="en-GB" sz="2800" dirty="0" err="1">
                <a:solidFill>
                  <a:schemeClr val="tx1"/>
                </a:solidFill>
              </a:rPr>
              <a:t>metaconcept</a:t>
            </a:r>
            <a:r>
              <a:rPr lang="en-GB" sz="2800" dirty="0">
                <a:solidFill>
                  <a:schemeClr val="tx1"/>
                </a:solidFill>
              </a:rPr>
              <a:t> of learning mathematics is about the nature and purpose of learning experiences and what constitutes appropriate responses to experiences with ‘learning potential’.</a:t>
            </a:r>
          </a:p>
        </p:txBody>
      </p:sp>
    </p:spTree>
    <p:extLst>
      <p:ext uri="{BB962C8B-B14F-4D97-AF65-F5344CB8AC3E}">
        <p14:creationId xmlns:p14="http://schemas.microsoft.com/office/powerpoint/2010/main" val="3288028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EE401-F056-4D20-869B-ECD47D51171D}"/>
              </a:ext>
            </a:extLst>
          </p:cNvPr>
          <p:cNvPicPr>
            <a:picLocks noChangeAspect="1"/>
          </p:cNvPicPr>
          <p:nvPr/>
        </p:nvPicPr>
        <p:blipFill>
          <a:blip r:embed="rId2"/>
          <a:stretch>
            <a:fillRect/>
          </a:stretch>
        </p:blipFill>
        <p:spPr>
          <a:xfrm>
            <a:off x="8026398" y="1563814"/>
            <a:ext cx="3103139" cy="4396720"/>
          </a:xfrm>
          <a:prstGeom prst="rect">
            <a:avLst/>
          </a:prstGeom>
        </p:spPr>
      </p:pic>
      <p:sp>
        <p:nvSpPr>
          <p:cNvPr id="2" name="Speech Bubble: Oval 1">
            <a:extLst>
              <a:ext uri="{FF2B5EF4-FFF2-40B4-BE49-F238E27FC236}">
                <a16:creationId xmlns:a16="http://schemas.microsoft.com/office/drawing/2014/main" id="{39E1B9E0-5BFC-4C37-9A6B-9717C5A43A76}"/>
              </a:ext>
            </a:extLst>
          </p:cNvPr>
          <p:cNvSpPr/>
          <p:nvPr/>
        </p:nvSpPr>
        <p:spPr>
          <a:xfrm>
            <a:off x="474133" y="1396999"/>
            <a:ext cx="7552265" cy="4817533"/>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still do not see how that can be achieved in the circumstances I have to work with. As I have said, I have a very large group of students in my first-year cohorts, and a full and demanding syllabus, have you looked at the SEFI Framework for Mathematics?</a:t>
            </a:r>
            <a:endParaRPr lang="en-GB" sz="2800" dirty="0">
              <a:solidFill>
                <a:srgbClr val="0070C0"/>
              </a:solidFill>
            </a:endParaRPr>
          </a:p>
        </p:txBody>
      </p:sp>
    </p:spTree>
    <p:extLst>
      <p:ext uri="{BB962C8B-B14F-4D97-AF65-F5344CB8AC3E}">
        <p14:creationId xmlns:p14="http://schemas.microsoft.com/office/powerpoint/2010/main" val="2358780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EE401-F056-4D20-869B-ECD47D51171D}"/>
              </a:ext>
            </a:extLst>
          </p:cNvPr>
          <p:cNvPicPr>
            <a:picLocks noChangeAspect="1"/>
          </p:cNvPicPr>
          <p:nvPr/>
        </p:nvPicPr>
        <p:blipFill>
          <a:blip r:embed="rId2"/>
          <a:stretch>
            <a:fillRect/>
          </a:stretch>
        </p:blipFill>
        <p:spPr>
          <a:xfrm>
            <a:off x="8026398" y="1563814"/>
            <a:ext cx="3103139" cy="4396720"/>
          </a:xfrm>
          <a:prstGeom prst="rect">
            <a:avLst/>
          </a:prstGeom>
        </p:spPr>
      </p:pic>
      <p:sp>
        <p:nvSpPr>
          <p:cNvPr id="2" name="Speech Bubble: Oval 1">
            <a:extLst>
              <a:ext uri="{FF2B5EF4-FFF2-40B4-BE49-F238E27FC236}">
                <a16:creationId xmlns:a16="http://schemas.microsoft.com/office/drawing/2014/main" id="{39E1B9E0-5BFC-4C37-9A6B-9717C5A43A76}"/>
              </a:ext>
            </a:extLst>
          </p:cNvPr>
          <p:cNvSpPr/>
          <p:nvPr/>
        </p:nvSpPr>
        <p:spPr>
          <a:xfrm>
            <a:off x="474133" y="1396999"/>
            <a:ext cx="7552265" cy="4817533"/>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It is very difficult to do anything innovative with a highly heterogeneous group of students composed from several study programmes.</a:t>
            </a:r>
            <a:endParaRPr lang="en-GB" sz="2800" dirty="0">
              <a:solidFill>
                <a:srgbClr val="0070C0"/>
              </a:solidFill>
            </a:endParaRPr>
          </a:p>
        </p:txBody>
      </p:sp>
    </p:spTree>
    <p:extLst>
      <p:ext uri="{BB962C8B-B14F-4D97-AF65-F5344CB8AC3E}">
        <p14:creationId xmlns:p14="http://schemas.microsoft.com/office/powerpoint/2010/main" val="142106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87024-6923-42F2-9E7C-70AFBC3AFD8F}"/>
              </a:ext>
            </a:extLst>
          </p:cNvPr>
          <p:cNvPicPr>
            <a:picLocks noChangeAspect="1"/>
          </p:cNvPicPr>
          <p:nvPr/>
        </p:nvPicPr>
        <p:blipFill>
          <a:blip r:embed="rId2"/>
          <a:stretch>
            <a:fillRect/>
          </a:stretch>
        </p:blipFill>
        <p:spPr>
          <a:xfrm>
            <a:off x="0" y="1533686"/>
            <a:ext cx="12192000" cy="3790627"/>
          </a:xfrm>
          <a:prstGeom prst="rect">
            <a:avLst/>
          </a:prstGeom>
        </p:spPr>
      </p:pic>
      <p:sp>
        <p:nvSpPr>
          <p:cNvPr id="4" name="TextBox 3">
            <a:extLst>
              <a:ext uri="{FF2B5EF4-FFF2-40B4-BE49-F238E27FC236}">
                <a16:creationId xmlns:a16="http://schemas.microsoft.com/office/drawing/2014/main" id="{3F71C376-0560-43E0-AF91-04FF14EB2C32}"/>
              </a:ext>
            </a:extLst>
          </p:cNvPr>
          <p:cNvSpPr txBox="1"/>
          <p:nvPr/>
        </p:nvSpPr>
        <p:spPr>
          <a:xfrm>
            <a:off x="4394200" y="4500880"/>
            <a:ext cx="34036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Grimstad</a:t>
            </a:r>
            <a:r>
              <a:rPr kumimoji="0" lang="en-US" sz="3200" b="1" i="0" u="none" strike="noStrike" kern="1200" cap="none" spc="0" normalizeH="0" baseline="0" noProof="0" dirty="0">
                <a:ln>
                  <a:noFill/>
                </a:ln>
                <a:solidFill>
                  <a:prstClr val="black"/>
                </a:solidFill>
                <a:effectLst/>
                <a:uLnTx/>
                <a:uFillTx/>
                <a:latin typeface="Calibri"/>
                <a:ea typeface="+mn-ea"/>
                <a:cs typeface="+mn-cs"/>
              </a:rPr>
              <a:t> Campus</a:t>
            </a:r>
            <a:endParaRPr kumimoji="0" lang="en-GB"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64655068-BC71-47CA-BD33-A4069C242F93}"/>
              </a:ext>
            </a:extLst>
          </p:cNvPr>
          <p:cNvSpPr txBox="1"/>
          <p:nvPr/>
        </p:nvSpPr>
        <p:spPr>
          <a:xfrm>
            <a:off x="389467" y="1880066"/>
            <a:ext cx="5096933" cy="954107"/>
          </a:xfrm>
          <a:prstGeom prst="rect">
            <a:avLst/>
          </a:prstGeom>
          <a:solidFill>
            <a:schemeClr val="bg1"/>
          </a:solidFill>
        </p:spPr>
        <p:txBody>
          <a:bodyPr wrap="square" rtlCol="0">
            <a:spAutoFit/>
          </a:bodyPr>
          <a:lstStyle/>
          <a:p>
            <a:r>
              <a:rPr lang="en-GB" sz="2800" dirty="0"/>
              <a:t>An example from the Department of Engineering Sciences at UiA</a:t>
            </a:r>
          </a:p>
        </p:txBody>
      </p:sp>
    </p:spTree>
    <p:extLst>
      <p:ext uri="{BB962C8B-B14F-4D97-AF65-F5344CB8AC3E}">
        <p14:creationId xmlns:p14="http://schemas.microsoft.com/office/powerpoint/2010/main" val="1048758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A8CD4-C767-4886-8402-067D29BBB466}"/>
              </a:ext>
            </a:extLst>
          </p:cNvPr>
          <p:cNvPicPr>
            <a:picLocks noChangeAspect="1"/>
          </p:cNvPicPr>
          <p:nvPr/>
        </p:nvPicPr>
        <p:blipFill>
          <a:blip r:embed="rId2"/>
          <a:stretch>
            <a:fillRect/>
          </a:stretch>
        </p:blipFill>
        <p:spPr>
          <a:xfrm>
            <a:off x="1185175" y="1439333"/>
            <a:ext cx="3369892" cy="5054838"/>
          </a:xfrm>
          <a:prstGeom prst="rect">
            <a:avLst/>
          </a:prstGeom>
        </p:spPr>
      </p:pic>
      <p:sp>
        <p:nvSpPr>
          <p:cNvPr id="3" name="TextBox 2">
            <a:extLst>
              <a:ext uri="{FF2B5EF4-FFF2-40B4-BE49-F238E27FC236}">
                <a16:creationId xmlns:a16="http://schemas.microsoft.com/office/drawing/2014/main" id="{428BB3CF-75A5-4F3D-8003-7F75B8A53530}"/>
              </a:ext>
            </a:extLst>
          </p:cNvPr>
          <p:cNvSpPr txBox="1"/>
          <p:nvPr/>
        </p:nvSpPr>
        <p:spPr>
          <a:xfrm>
            <a:off x="4690533" y="1710267"/>
            <a:ext cx="7095067" cy="3539430"/>
          </a:xfrm>
          <a:prstGeom prst="rect">
            <a:avLst/>
          </a:prstGeom>
          <a:noFill/>
        </p:spPr>
        <p:txBody>
          <a:bodyPr wrap="square" rtlCol="0">
            <a:spAutoFit/>
          </a:bodyPr>
          <a:lstStyle/>
          <a:p>
            <a:r>
              <a:rPr lang="en-GB" sz="2800" dirty="0">
                <a:solidFill>
                  <a:srgbClr val="0070C0"/>
                </a:solidFill>
              </a:rPr>
              <a:t>Reference:</a:t>
            </a:r>
          </a:p>
          <a:p>
            <a:r>
              <a:rPr lang="en-GB" sz="2800" dirty="0">
                <a:solidFill>
                  <a:srgbClr val="0070C0"/>
                </a:solidFill>
                <a:effectLst/>
                <a:ea typeface="Calibri" panose="020F0502020204030204" pitchFamily="34" charset="0"/>
              </a:rPr>
              <a:t>Savage, M., &amp; Grove, M. (2015). </a:t>
            </a:r>
          </a:p>
          <a:p>
            <a:r>
              <a:rPr lang="en-GB" sz="2800" dirty="0">
                <a:solidFill>
                  <a:srgbClr val="0070C0"/>
                </a:solidFill>
                <a:effectLst/>
                <a:ea typeface="Calibri" panose="020F0502020204030204" pitchFamily="34" charset="0"/>
              </a:rPr>
              <a:t>Mathematical modelling and problem solving in real-world physical situations. </a:t>
            </a:r>
          </a:p>
          <a:p>
            <a:endParaRPr lang="en-GB" sz="2800" dirty="0">
              <a:solidFill>
                <a:srgbClr val="0070C0"/>
              </a:solidFill>
              <a:ea typeface="Calibri" panose="020F0502020204030204" pitchFamily="34" charset="0"/>
            </a:endParaRPr>
          </a:p>
          <a:p>
            <a:r>
              <a:rPr lang="en-GB" sz="2800" dirty="0">
                <a:solidFill>
                  <a:srgbClr val="0070C0"/>
                </a:solidFill>
                <a:effectLst/>
                <a:ea typeface="Calibri" panose="020F0502020204030204" pitchFamily="34" charset="0"/>
              </a:rPr>
              <a:t>In M. </a:t>
            </a:r>
            <a:r>
              <a:rPr lang="en-GB" sz="2800" dirty="0">
                <a:solidFill>
                  <a:srgbClr val="0070C0"/>
                </a:solidFill>
                <a:effectLst/>
                <a:ea typeface="Calibri" panose="020F0502020204030204" pitchFamily="34" charset="0"/>
                <a:cs typeface="Times New Roman" panose="02020603050405020304" pitchFamily="18" charset="0"/>
              </a:rPr>
              <a:t>Grove, T. Croft, J. Kyle, &amp; D. Lawson (eds.), </a:t>
            </a:r>
            <a:r>
              <a:rPr lang="en-GB" sz="2800" i="1" dirty="0">
                <a:solidFill>
                  <a:srgbClr val="0070C0"/>
                </a:solidFill>
                <a:effectLst/>
                <a:ea typeface="Calibri" panose="020F0502020204030204" pitchFamily="34" charset="0"/>
                <a:cs typeface="Times New Roman" panose="02020603050405020304" pitchFamily="18" charset="0"/>
              </a:rPr>
              <a:t>Transitions in Undergraduate Mathematics Education</a:t>
            </a:r>
            <a:r>
              <a:rPr lang="en-GB" sz="2800" dirty="0">
                <a:solidFill>
                  <a:srgbClr val="0070C0"/>
                </a:solidFill>
                <a:effectLst/>
                <a:ea typeface="Calibri" panose="020F0502020204030204" pitchFamily="34" charset="0"/>
                <a:cs typeface="Times New Roman" panose="02020603050405020304" pitchFamily="18" charset="0"/>
              </a:rPr>
              <a:t>, </a:t>
            </a:r>
            <a:r>
              <a:rPr lang="en-GB" sz="2800" dirty="0">
                <a:solidFill>
                  <a:srgbClr val="0070C0"/>
                </a:solidFill>
                <a:effectLst/>
                <a:ea typeface="Calibri" panose="020F0502020204030204" pitchFamily="34" charset="0"/>
              </a:rPr>
              <a:t>(pp. 115-127)</a:t>
            </a:r>
            <a:r>
              <a:rPr lang="en-GB" sz="2800" dirty="0">
                <a:solidFill>
                  <a:srgbClr val="0070C0"/>
                </a:solidFill>
                <a:effectLst/>
                <a:ea typeface="Calibri" panose="020F0502020204030204" pitchFamily="34" charset="0"/>
                <a:cs typeface="Times New Roman" panose="02020603050405020304" pitchFamily="18" charset="0"/>
              </a:rPr>
              <a:t>.</a:t>
            </a:r>
            <a:endParaRPr lang="en-GB" sz="2800" dirty="0">
              <a:solidFill>
                <a:srgbClr val="0070C0"/>
              </a:solidFill>
            </a:endParaRPr>
          </a:p>
        </p:txBody>
      </p:sp>
    </p:spTree>
    <p:extLst>
      <p:ext uri="{BB962C8B-B14F-4D97-AF65-F5344CB8AC3E}">
        <p14:creationId xmlns:p14="http://schemas.microsoft.com/office/powerpoint/2010/main" val="1225904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89187-D561-4E63-9B07-59328DE4119D}"/>
              </a:ext>
            </a:extLst>
          </p:cNvPr>
          <p:cNvPicPr>
            <a:picLocks noChangeAspect="1"/>
          </p:cNvPicPr>
          <p:nvPr/>
        </p:nvPicPr>
        <p:blipFill>
          <a:blip r:embed="rId2"/>
          <a:stretch>
            <a:fillRect/>
          </a:stretch>
        </p:blipFill>
        <p:spPr>
          <a:xfrm>
            <a:off x="-8634" y="1690252"/>
            <a:ext cx="12200633" cy="4763438"/>
          </a:xfrm>
          <a:prstGeom prst="rect">
            <a:avLst/>
          </a:prstGeom>
        </p:spPr>
      </p:pic>
      <p:pic>
        <p:nvPicPr>
          <p:cNvPr id="3" name="Picture 2">
            <a:extLst>
              <a:ext uri="{FF2B5EF4-FFF2-40B4-BE49-F238E27FC236}">
                <a16:creationId xmlns:a16="http://schemas.microsoft.com/office/drawing/2014/main" id="{EA159971-D6C1-43C9-A67E-8CDE91B21085}"/>
              </a:ext>
            </a:extLst>
          </p:cNvPr>
          <p:cNvPicPr>
            <a:picLocks noChangeAspect="1"/>
          </p:cNvPicPr>
          <p:nvPr/>
        </p:nvPicPr>
        <p:blipFill>
          <a:blip r:embed="rId2"/>
          <a:stretch>
            <a:fillRect/>
          </a:stretch>
        </p:blipFill>
        <p:spPr>
          <a:xfrm>
            <a:off x="-8633" y="1690252"/>
            <a:ext cx="12200633" cy="4763438"/>
          </a:xfrm>
          <a:prstGeom prst="rect">
            <a:avLst/>
          </a:prstGeom>
        </p:spPr>
      </p:pic>
      <p:pic>
        <p:nvPicPr>
          <p:cNvPr id="5" name="Picture 4">
            <a:extLst>
              <a:ext uri="{FF2B5EF4-FFF2-40B4-BE49-F238E27FC236}">
                <a16:creationId xmlns:a16="http://schemas.microsoft.com/office/drawing/2014/main" id="{C8CF1F50-03AF-49EC-8EA6-10F5B1391D7E}"/>
              </a:ext>
            </a:extLst>
          </p:cNvPr>
          <p:cNvPicPr>
            <a:picLocks noChangeAspect="1"/>
          </p:cNvPicPr>
          <p:nvPr/>
        </p:nvPicPr>
        <p:blipFill>
          <a:blip r:embed="rId3"/>
          <a:stretch>
            <a:fillRect/>
          </a:stretch>
        </p:blipFill>
        <p:spPr>
          <a:xfrm>
            <a:off x="1032934" y="5120030"/>
            <a:ext cx="15762834" cy="1191497"/>
          </a:xfrm>
          <a:prstGeom prst="rect">
            <a:avLst/>
          </a:prstGeom>
        </p:spPr>
      </p:pic>
      <p:pic>
        <p:nvPicPr>
          <p:cNvPr id="7" name="Picture 6">
            <a:extLst>
              <a:ext uri="{FF2B5EF4-FFF2-40B4-BE49-F238E27FC236}">
                <a16:creationId xmlns:a16="http://schemas.microsoft.com/office/drawing/2014/main" id="{07ABB9A0-0560-470D-BEBB-872F6A1D75B9}"/>
              </a:ext>
            </a:extLst>
          </p:cNvPr>
          <p:cNvPicPr>
            <a:picLocks noChangeAspect="1"/>
          </p:cNvPicPr>
          <p:nvPr/>
        </p:nvPicPr>
        <p:blipFill>
          <a:blip r:embed="rId4"/>
          <a:stretch>
            <a:fillRect/>
          </a:stretch>
        </p:blipFill>
        <p:spPr>
          <a:xfrm>
            <a:off x="1032934" y="1690252"/>
            <a:ext cx="18354043" cy="1239215"/>
          </a:xfrm>
          <a:prstGeom prst="rect">
            <a:avLst/>
          </a:prstGeom>
        </p:spPr>
      </p:pic>
      <p:cxnSp>
        <p:nvCxnSpPr>
          <p:cNvPr id="9" name="Straight Arrow Connector 8">
            <a:extLst>
              <a:ext uri="{FF2B5EF4-FFF2-40B4-BE49-F238E27FC236}">
                <a16:creationId xmlns:a16="http://schemas.microsoft.com/office/drawing/2014/main" id="{E97037EF-0E83-4046-BE75-B612D013799A}"/>
              </a:ext>
            </a:extLst>
          </p:cNvPr>
          <p:cNvCxnSpPr>
            <a:cxnSpLocks/>
          </p:cNvCxnSpPr>
          <p:nvPr/>
        </p:nvCxnSpPr>
        <p:spPr>
          <a:xfrm>
            <a:off x="1778000" y="2309859"/>
            <a:ext cx="2283637" cy="1868736"/>
          </a:xfrm>
          <a:prstGeom prst="straightConnector1">
            <a:avLst/>
          </a:prstGeom>
          <a:ln w="3175">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A34F118-CB25-42FE-B6E0-8B0CEC573CBD}"/>
              </a:ext>
            </a:extLst>
          </p:cNvPr>
          <p:cNvCxnSpPr>
            <a:cxnSpLocks/>
          </p:cNvCxnSpPr>
          <p:nvPr/>
        </p:nvCxnSpPr>
        <p:spPr>
          <a:xfrm flipV="1">
            <a:off x="1659467" y="4798202"/>
            <a:ext cx="1891807" cy="603532"/>
          </a:xfrm>
          <a:prstGeom prst="straightConnector1">
            <a:avLst/>
          </a:prstGeom>
          <a:ln w="31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008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5FDA85-E095-473C-AD88-AE194F021620}"/>
              </a:ext>
            </a:extLst>
          </p:cNvPr>
          <p:cNvSpPr txBox="1"/>
          <p:nvPr/>
        </p:nvSpPr>
        <p:spPr>
          <a:xfrm>
            <a:off x="1588168" y="1604211"/>
            <a:ext cx="9448800" cy="4560864"/>
          </a:xfrm>
          <a:prstGeom prst="rect">
            <a:avLst/>
          </a:prstGeom>
          <a:noFill/>
        </p:spPr>
        <p:txBody>
          <a:bodyPr wrap="square" rtlCol="0">
            <a:spAutoFit/>
          </a:bodyPr>
          <a:lstStyle/>
          <a:p>
            <a:r>
              <a:rPr lang="en-GB" sz="2800" dirty="0"/>
              <a:t>Teachers’ goals</a:t>
            </a:r>
          </a:p>
          <a:p>
            <a:endParaRPr lang="en-GB" sz="2800" dirty="0"/>
          </a:p>
          <a:p>
            <a:pPr marL="342900" lvl="0" indent="-342900">
              <a:lnSpc>
                <a:spcPct val="107000"/>
              </a:lnSpc>
              <a:buFont typeface="+mj-lt"/>
              <a:buAutoNum type="arabicPeriod"/>
            </a:pPr>
            <a:r>
              <a:rPr lang="en-GB" sz="2800" dirty="0">
                <a:effectLst/>
                <a:ea typeface="Calibri" panose="020F0502020204030204" pitchFamily="34" charset="0"/>
                <a:cs typeface="Times New Roman" panose="02020603050405020304" pitchFamily="18" charset="0"/>
              </a:rPr>
              <a:t>To develop students’ competence in good communication of mathematics (including use of LaTeX).</a:t>
            </a:r>
            <a:br>
              <a:rPr lang="en-GB" sz="2800" dirty="0">
                <a:effectLst/>
                <a:ea typeface="Calibri" panose="020F0502020204030204" pitchFamily="34" charset="0"/>
                <a:cs typeface="Times New Roman" panose="02020603050405020304" pitchFamily="18" charset="0"/>
              </a:rPr>
            </a:br>
            <a:endParaRPr lang="en-GB" sz="2800" dirty="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2800" dirty="0">
                <a:effectLst/>
                <a:ea typeface="Calibri" panose="020F0502020204030204" pitchFamily="34" charset="0"/>
                <a:cs typeface="Times New Roman" panose="02020603050405020304" pitchFamily="18" charset="0"/>
              </a:rPr>
              <a:t>To focus students on conceptual understanding.</a:t>
            </a:r>
            <a:br>
              <a:rPr lang="en-GB" sz="2800" dirty="0">
                <a:effectLst/>
                <a:ea typeface="Calibri" panose="020F0502020204030204" pitchFamily="34" charset="0"/>
                <a:cs typeface="Times New Roman" panose="02020603050405020304" pitchFamily="18" charset="0"/>
              </a:rPr>
            </a:br>
            <a:endParaRPr lang="en-GB" sz="2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2800" dirty="0">
                <a:effectLst/>
                <a:ea typeface="Calibri" panose="020F0502020204030204" pitchFamily="34" charset="0"/>
                <a:cs typeface="Times New Roman" panose="02020603050405020304" pitchFamily="18" charset="0"/>
              </a:rPr>
              <a:t>To develop students’ self-efficacy – as a means of promoting deep learning approaches.</a:t>
            </a:r>
          </a:p>
          <a:p>
            <a:endParaRPr lang="en-GB" dirty="0"/>
          </a:p>
        </p:txBody>
      </p:sp>
    </p:spTree>
    <p:extLst>
      <p:ext uri="{BB962C8B-B14F-4D97-AF65-F5344CB8AC3E}">
        <p14:creationId xmlns:p14="http://schemas.microsoft.com/office/powerpoint/2010/main" val="2044893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FFA3B-49D6-4804-9603-9321FC30D8DD}"/>
              </a:ext>
            </a:extLst>
          </p:cNvPr>
          <p:cNvSpPr txBox="1"/>
          <p:nvPr/>
        </p:nvSpPr>
        <p:spPr>
          <a:xfrm>
            <a:off x="705853" y="4892842"/>
            <a:ext cx="6577263" cy="1384995"/>
          </a:xfrm>
          <a:prstGeom prst="rect">
            <a:avLst/>
          </a:prstGeom>
          <a:noFill/>
        </p:spPr>
        <p:txBody>
          <a:bodyPr wrap="square" rtlCol="0">
            <a:spAutoFit/>
          </a:bodyPr>
          <a:lstStyle/>
          <a:p>
            <a:r>
              <a:rPr lang="en-GB" sz="2800" dirty="0"/>
              <a:t>Outcomes</a:t>
            </a:r>
          </a:p>
          <a:p>
            <a:r>
              <a:rPr lang="en-GB" sz="2800" dirty="0"/>
              <a:t>Some students did not engage</a:t>
            </a:r>
          </a:p>
          <a:p>
            <a:r>
              <a:rPr lang="en-GB" sz="2800" dirty="0"/>
              <a:t>Concern about time demand on teachers</a:t>
            </a:r>
          </a:p>
        </p:txBody>
      </p:sp>
    </p:spTree>
    <p:extLst>
      <p:ext uri="{BB962C8B-B14F-4D97-AF65-F5344CB8AC3E}">
        <p14:creationId xmlns:p14="http://schemas.microsoft.com/office/powerpoint/2010/main" val="3160336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FFA3B-49D6-4804-9603-9321FC30D8DD}"/>
              </a:ext>
            </a:extLst>
          </p:cNvPr>
          <p:cNvSpPr txBox="1"/>
          <p:nvPr/>
        </p:nvSpPr>
        <p:spPr>
          <a:xfrm>
            <a:off x="705853" y="4892842"/>
            <a:ext cx="6577263" cy="1384995"/>
          </a:xfrm>
          <a:prstGeom prst="rect">
            <a:avLst/>
          </a:prstGeom>
          <a:noFill/>
        </p:spPr>
        <p:txBody>
          <a:bodyPr wrap="square" rtlCol="0">
            <a:spAutoFit/>
          </a:bodyPr>
          <a:lstStyle/>
          <a:p>
            <a:r>
              <a:rPr lang="en-GB" sz="2800" dirty="0"/>
              <a:t>Outcomes</a:t>
            </a:r>
          </a:p>
          <a:p>
            <a:r>
              <a:rPr lang="en-GB" sz="2800" dirty="0"/>
              <a:t>Some students did not engage</a:t>
            </a:r>
          </a:p>
          <a:p>
            <a:r>
              <a:rPr lang="en-GB" sz="2800" dirty="0"/>
              <a:t>Concern about time demand on teachers</a:t>
            </a:r>
          </a:p>
        </p:txBody>
      </p:sp>
      <p:sp>
        <p:nvSpPr>
          <p:cNvPr id="3" name="Speech Bubble: Oval 2">
            <a:extLst>
              <a:ext uri="{FF2B5EF4-FFF2-40B4-BE49-F238E27FC236}">
                <a16:creationId xmlns:a16="http://schemas.microsoft.com/office/drawing/2014/main" id="{7F461306-51AB-4F64-9CB0-E30DDABDF96F}"/>
              </a:ext>
            </a:extLst>
          </p:cNvPr>
          <p:cNvSpPr/>
          <p:nvPr/>
        </p:nvSpPr>
        <p:spPr>
          <a:xfrm>
            <a:off x="3048000" y="897495"/>
            <a:ext cx="9031705" cy="4829538"/>
          </a:xfrm>
          <a:prstGeom prst="wedgeEllipseCallout">
            <a:avLst>
              <a:gd name="adj1" fmla="val -56269"/>
              <a:gd name="adj2" fmla="val 389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It was a feasibility study … and it worked!</a:t>
            </a:r>
          </a:p>
          <a:p>
            <a:pPr algn="ctr"/>
            <a:r>
              <a:rPr lang="en-GB" sz="2800" dirty="0">
                <a:solidFill>
                  <a:schemeClr val="tx1"/>
                </a:solidFill>
              </a:rPr>
              <a:t>Thought needs to be given to engaging more students more deeply.</a:t>
            </a:r>
          </a:p>
          <a:p>
            <a:pPr algn="ctr"/>
            <a:r>
              <a:rPr lang="en-GB" sz="2800" dirty="0">
                <a:solidFill>
                  <a:schemeClr val="tx1"/>
                </a:solidFill>
              </a:rPr>
              <a:t>Need to measure payoff – students’ attitudes, study patterns, motivation, performance, progression and completion rates … to explore whether the time investment is worthwhile</a:t>
            </a:r>
          </a:p>
        </p:txBody>
      </p:sp>
    </p:spTree>
    <p:extLst>
      <p:ext uri="{BB962C8B-B14F-4D97-AF65-F5344CB8AC3E}">
        <p14:creationId xmlns:p14="http://schemas.microsoft.com/office/powerpoint/2010/main" val="117212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87024-6923-42F2-9E7C-70AFBC3AFD8F}"/>
              </a:ext>
            </a:extLst>
          </p:cNvPr>
          <p:cNvPicPr>
            <a:picLocks noChangeAspect="1"/>
          </p:cNvPicPr>
          <p:nvPr/>
        </p:nvPicPr>
        <p:blipFill>
          <a:blip r:embed="rId2"/>
          <a:stretch>
            <a:fillRect/>
          </a:stretch>
        </p:blipFill>
        <p:spPr>
          <a:xfrm>
            <a:off x="0" y="1533686"/>
            <a:ext cx="12192000" cy="3790627"/>
          </a:xfrm>
          <a:prstGeom prst="rect">
            <a:avLst/>
          </a:prstGeom>
        </p:spPr>
      </p:pic>
      <p:sp>
        <p:nvSpPr>
          <p:cNvPr id="4" name="TextBox 3">
            <a:extLst>
              <a:ext uri="{FF2B5EF4-FFF2-40B4-BE49-F238E27FC236}">
                <a16:creationId xmlns:a16="http://schemas.microsoft.com/office/drawing/2014/main" id="{3F71C376-0560-43E0-AF91-04FF14EB2C32}"/>
              </a:ext>
            </a:extLst>
          </p:cNvPr>
          <p:cNvSpPr txBox="1"/>
          <p:nvPr/>
        </p:nvSpPr>
        <p:spPr>
          <a:xfrm>
            <a:off x="4394200" y="4500880"/>
            <a:ext cx="3403600" cy="584775"/>
          </a:xfrm>
          <a:prstGeom prst="rect">
            <a:avLst/>
          </a:prstGeom>
          <a:solidFill>
            <a:schemeClr val="bg1"/>
          </a:solidFill>
        </p:spPr>
        <p:txBody>
          <a:bodyPr wrap="square" rtlCol="0">
            <a:spAutoFit/>
          </a:bodyPr>
          <a:lstStyle/>
          <a:p>
            <a:pPr algn="ctr"/>
            <a:r>
              <a:rPr lang="en-US" sz="3200" b="1" dirty="0" err="1"/>
              <a:t>Grimstad</a:t>
            </a:r>
            <a:r>
              <a:rPr lang="en-US" sz="3200" b="1" dirty="0"/>
              <a:t> Campus</a:t>
            </a:r>
            <a:endParaRPr lang="en-GB" sz="3200" b="1" dirty="0"/>
          </a:p>
        </p:txBody>
      </p:sp>
    </p:spTree>
    <p:extLst>
      <p:ext uri="{BB962C8B-B14F-4D97-AF65-F5344CB8AC3E}">
        <p14:creationId xmlns:p14="http://schemas.microsoft.com/office/powerpoint/2010/main" val="1243124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481262" y="1073959"/>
            <a:ext cx="11710738" cy="5374968"/>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Economy of scale in higher education means:</a:t>
            </a:r>
            <a:br>
              <a:rPr lang="en-GB" sz="2800" dirty="0">
                <a:solidFill>
                  <a:schemeClr val="tx1"/>
                </a:solidFill>
              </a:rPr>
            </a:br>
            <a:endParaRPr lang="en-GB" sz="2800" dirty="0">
              <a:solidFill>
                <a:schemeClr val="tx1"/>
              </a:solidFill>
            </a:endParaRPr>
          </a:p>
          <a:p>
            <a:pPr algn="ctr"/>
            <a:r>
              <a:rPr lang="en-GB" sz="2800" dirty="0">
                <a:solidFill>
                  <a:schemeClr val="tx1"/>
                </a:solidFill>
              </a:rPr>
              <a:t>Large groups make active learning approaches difficult.</a:t>
            </a:r>
            <a:br>
              <a:rPr lang="en-GB" sz="2800" dirty="0">
                <a:solidFill>
                  <a:schemeClr val="tx1"/>
                </a:solidFill>
              </a:rPr>
            </a:br>
            <a:endParaRPr lang="en-GB" sz="2800" dirty="0">
              <a:solidFill>
                <a:schemeClr val="tx1"/>
              </a:solidFill>
            </a:endParaRPr>
          </a:p>
          <a:p>
            <a:pPr algn="ctr"/>
            <a:r>
              <a:rPr lang="en-GB" sz="2800" dirty="0">
                <a:solidFill>
                  <a:schemeClr val="tx1"/>
                </a:solidFill>
              </a:rPr>
              <a:t>Large cohorts make it difficult to include all students as active partners in their education.</a:t>
            </a:r>
          </a:p>
        </p:txBody>
      </p:sp>
    </p:spTree>
    <p:extLst>
      <p:ext uri="{BB962C8B-B14F-4D97-AF65-F5344CB8AC3E}">
        <p14:creationId xmlns:p14="http://schemas.microsoft.com/office/powerpoint/2010/main" val="250921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481262" y="1073959"/>
            <a:ext cx="11710738" cy="5374968"/>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Economy of scale in higher education means:</a:t>
            </a:r>
            <a:br>
              <a:rPr lang="en-GB" sz="2800" dirty="0">
                <a:solidFill>
                  <a:schemeClr val="tx1"/>
                </a:solidFill>
              </a:rPr>
            </a:br>
            <a:endParaRPr lang="en-GB" sz="2800" dirty="0">
              <a:solidFill>
                <a:schemeClr val="tx1"/>
              </a:solidFill>
            </a:endParaRPr>
          </a:p>
          <a:p>
            <a:pPr algn="ctr"/>
            <a:r>
              <a:rPr lang="en-GB" sz="2800" dirty="0">
                <a:solidFill>
                  <a:schemeClr val="tx1"/>
                </a:solidFill>
              </a:rPr>
              <a:t>Difficult to provide meaningful and timely feedback to students about their performance.</a:t>
            </a:r>
            <a:br>
              <a:rPr lang="en-GB" sz="2800" dirty="0">
                <a:solidFill>
                  <a:schemeClr val="tx1"/>
                </a:solidFill>
              </a:rPr>
            </a:br>
            <a:endParaRPr lang="en-GB" sz="2800" dirty="0">
              <a:solidFill>
                <a:schemeClr val="tx1"/>
              </a:solidFill>
            </a:endParaRPr>
          </a:p>
          <a:p>
            <a:pPr algn="ctr"/>
            <a:r>
              <a:rPr lang="en-GB" sz="2800" dirty="0">
                <a:solidFill>
                  <a:schemeClr val="tx1"/>
                </a:solidFill>
              </a:rPr>
              <a:t>Examinations tend to focus on procedural mathematics</a:t>
            </a:r>
          </a:p>
        </p:txBody>
      </p:sp>
    </p:spTree>
    <p:extLst>
      <p:ext uri="{BB962C8B-B14F-4D97-AF65-F5344CB8AC3E}">
        <p14:creationId xmlns:p14="http://schemas.microsoft.com/office/powerpoint/2010/main" val="2815110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481262" y="1073959"/>
            <a:ext cx="11710738" cy="5374968"/>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Economy of scale in higher education means:</a:t>
            </a:r>
            <a:br>
              <a:rPr lang="en-GB" sz="2800" dirty="0">
                <a:solidFill>
                  <a:schemeClr val="tx1"/>
                </a:solidFill>
              </a:rPr>
            </a:br>
            <a:endParaRPr lang="en-GB" sz="2800" dirty="0">
              <a:solidFill>
                <a:schemeClr val="tx1"/>
              </a:solidFill>
            </a:endParaRPr>
          </a:p>
          <a:p>
            <a:pPr algn="ctr"/>
            <a:r>
              <a:rPr lang="en-GB" sz="2800" dirty="0">
                <a:solidFill>
                  <a:schemeClr val="tx1"/>
                </a:solidFill>
              </a:rPr>
              <a:t>limited opportunity we have to develop sound teacher-student relationships and make students feel themselves to be part of a community committed to knowledge creation.</a:t>
            </a:r>
            <a:br>
              <a:rPr lang="en-GB" sz="2800" dirty="0">
                <a:solidFill>
                  <a:schemeClr val="tx1"/>
                </a:solidFill>
              </a:rPr>
            </a:br>
            <a:endParaRPr lang="en-GB" sz="2800" dirty="0">
              <a:solidFill>
                <a:schemeClr val="tx1"/>
              </a:solidFill>
            </a:endParaRPr>
          </a:p>
          <a:p>
            <a:pPr algn="ctr"/>
            <a:r>
              <a:rPr lang="en-GB" sz="2800" dirty="0">
                <a:solidFill>
                  <a:schemeClr val="tx1"/>
                </a:solidFill>
              </a:rPr>
              <a:t>The learning milieu is weak, and it is very difficult to establish the independent learning approaches upon which higher education relies, - and needs to foster.</a:t>
            </a:r>
          </a:p>
        </p:txBody>
      </p:sp>
    </p:spTree>
    <p:extLst>
      <p:ext uri="{BB962C8B-B14F-4D97-AF65-F5344CB8AC3E}">
        <p14:creationId xmlns:p14="http://schemas.microsoft.com/office/powerpoint/2010/main" val="3157352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481262" y="1073959"/>
            <a:ext cx="11710738" cy="5374968"/>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But there are examples of sustained determined effort to transform and improve teaching and learning, even in the most challenging situations, that demonstrate  the possibility of change for the better!</a:t>
            </a:r>
          </a:p>
        </p:txBody>
      </p:sp>
    </p:spTree>
    <p:extLst>
      <p:ext uri="{BB962C8B-B14F-4D97-AF65-F5344CB8AC3E}">
        <p14:creationId xmlns:p14="http://schemas.microsoft.com/office/powerpoint/2010/main" val="390525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474133" y="1396999"/>
            <a:ext cx="10418456" cy="4817533"/>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Going back to your example of the modelling project as one of the first things students experience in their first half semester. My concern is that some students would find it too difficult and give up. If the challenge is too great, the students will just drop out.</a:t>
            </a:r>
            <a:endParaRPr lang="en-GB" sz="2800" dirty="0">
              <a:solidFill>
                <a:srgbClr val="0070C0"/>
              </a:solidFill>
            </a:endParaRPr>
          </a:p>
        </p:txBody>
      </p:sp>
    </p:spTree>
    <p:extLst>
      <p:ext uri="{BB962C8B-B14F-4D97-AF65-F5344CB8AC3E}">
        <p14:creationId xmlns:p14="http://schemas.microsoft.com/office/powerpoint/2010/main" val="1290396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481262" y="1073959"/>
            <a:ext cx="11710738" cy="5374968"/>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I certainly share your concern and I think the mentors and student learning assistants have a crucial role in the process, to ensure that the students do not give up or drop out.</a:t>
            </a:r>
          </a:p>
        </p:txBody>
      </p:sp>
    </p:spTree>
    <p:extLst>
      <p:ext uri="{BB962C8B-B14F-4D97-AF65-F5344CB8AC3E}">
        <p14:creationId xmlns:p14="http://schemas.microsoft.com/office/powerpoint/2010/main" val="3927217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A04139-800A-488C-B28F-437CC94908A1}"/>
              </a:ext>
            </a:extLst>
          </p:cNvPr>
          <p:cNvSpPr txBox="1"/>
          <p:nvPr/>
        </p:nvSpPr>
        <p:spPr>
          <a:xfrm>
            <a:off x="1363580" y="1379621"/>
            <a:ext cx="6721641" cy="5262979"/>
          </a:xfrm>
          <a:prstGeom prst="rect">
            <a:avLst/>
          </a:prstGeom>
          <a:noFill/>
        </p:spPr>
        <p:txBody>
          <a:bodyPr wrap="square" rtlCol="0">
            <a:spAutoFit/>
          </a:bodyPr>
          <a:lstStyle/>
          <a:p>
            <a:r>
              <a:rPr lang="en-GB" sz="2800" b="1" dirty="0"/>
              <a:t>Self Determination Theory</a:t>
            </a:r>
          </a:p>
          <a:p>
            <a:r>
              <a:rPr lang="en-GB" sz="2800" i="1" dirty="0"/>
              <a:t>Edward Deci and Richard Ryan</a:t>
            </a:r>
          </a:p>
          <a:p>
            <a:r>
              <a:rPr lang="en-GB" sz="2800" dirty="0"/>
              <a:t>Extrinsic and intrinsic motivation</a:t>
            </a:r>
            <a:br>
              <a:rPr lang="en-GB" sz="2800" dirty="0"/>
            </a:br>
            <a:endParaRPr lang="en-GB" sz="2800" dirty="0"/>
          </a:p>
          <a:p>
            <a:r>
              <a:rPr lang="en-GB" sz="2800" dirty="0">
                <a:effectLst/>
                <a:ea typeface="Calibri" panose="020F0502020204030204" pitchFamily="34" charset="0"/>
                <a:cs typeface="Times New Roman" panose="02020603050405020304" pitchFamily="18" charset="0"/>
              </a:rPr>
              <a:t>Intrinsic motivation arises from a student’s curiosity and interest in the subject matter. Students will inquire into the subject because they want to find out more.</a:t>
            </a:r>
            <a:br>
              <a:rPr lang="en-GB" sz="2800" dirty="0">
                <a:effectLst/>
                <a:ea typeface="Calibri" panose="020F0502020204030204" pitchFamily="34" charset="0"/>
                <a:cs typeface="Times New Roman" panose="02020603050405020304" pitchFamily="18" charset="0"/>
              </a:rPr>
            </a:br>
            <a:endParaRPr lang="en-GB" sz="2800" dirty="0">
              <a:effectLst/>
              <a:ea typeface="Calibri" panose="020F0502020204030204" pitchFamily="34" charset="0"/>
              <a:cs typeface="Times New Roman" panose="02020603050405020304" pitchFamily="18" charset="0"/>
            </a:endParaRPr>
          </a:p>
          <a:p>
            <a:r>
              <a:rPr lang="en-GB" sz="2800" dirty="0">
                <a:ea typeface="Calibri" panose="020F0502020204030204" pitchFamily="34" charset="0"/>
                <a:cs typeface="Times New Roman" panose="02020603050405020304" pitchFamily="18" charset="0"/>
              </a:rPr>
              <a:t>I</a:t>
            </a:r>
            <a:r>
              <a:rPr lang="en-GB" sz="2800" dirty="0">
                <a:effectLst/>
                <a:ea typeface="Calibri" panose="020F0502020204030204" pitchFamily="34" charset="0"/>
                <a:cs typeface="Times New Roman" panose="02020603050405020304" pitchFamily="18" charset="0"/>
              </a:rPr>
              <a:t>ntrinsically motivated students, - are likely to study for longer and engage with the material with deeper thinking and reflection.</a:t>
            </a:r>
            <a:endParaRPr lang="en-GB" sz="2800" dirty="0"/>
          </a:p>
        </p:txBody>
      </p:sp>
      <p:sp>
        <p:nvSpPr>
          <p:cNvPr id="3" name="TextBox 2">
            <a:extLst>
              <a:ext uri="{FF2B5EF4-FFF2-40B4-BE49-F238E27FC236}">
                <a16:creationId xmlns:a16="http://schemas.microsoft.com/office/drawing/2014/main" id="{86FEF873-2E88-48A1-B7E8-23A53C2FE7DF}"/>
              </a:ext>
            </a:extLst>
          </p:cNvPr>
          <p:cNvSpPr txBox="1"/>
          <p:nvPr/>
        </p:nvSpPr>
        <p:spPr>
          <a:xfrm>
            <a:off x="7972926" y="1379621"/>
            <a:ext cx="3737810"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Deci, E.L. &amp; Ryan, R.M.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Intrinsic and extrinsic motivations: Classic definitions and new directions. </a:t>
            </a:r>
          </a:p>
          <a:p>
            <a:endParaRPr lang="en-GB" dirty="0"/>
          </a:p>
        </p:txBody>
      </p:sp>
    </p:spTree>
    <p:extLst>
      <p:ext uri="{BB962C8B-B14F-4D97-AF65-F5344CB8AC3E}">
        <p14:creationId xmlns:p14="http://schemas.microsoft.com/office/powerpoint/2010/main" val="3107685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A04139-800A-488C-B28F-437CC94908A1}"/>
              </a:ext>
            </a:extLst>
          </p:cNvPr>
          <p:cNvSpPr txBox="1"/>
          <p:nvPr/>
        </p:nvSpPr>
        <p:spPr>
          <a:xfrm>
            <a:off x="930443" y="1379621"/>
            <a:ext cx="7347284" cy="3970318"/>
          </a:xfrm>
          <a:prstGeom prst="rect">
            <a:avLst/>
          </a:prstGeom>
          <a:noFill/>
        </p:spPr>
        <p:txBody>
          <a:bodyPr wrap="square" rtlCol="0">
            <a:spAutoFit/>
          </a:bodyPr>
          <a:lstStyle/>
          <a:p>
            <a:r>
              <a:rPr lang="en-GB" sz="2800" b="1" dirty="0"/>
              <a:t>Self Theories</a:t>
            </a:r>
          </a:p>
          <a:p>
            <a:r>
              <a:rPr lang="en-GB" sz="2800" i="1" dirty="0"/>
              <a:t>Carol Dweck</a:t>
            </a:r>
          </a:p>
          <a:p>
            <a:r>
              <a:rPr lang="en-GB" sz="2800" dirty="0"/>
              <a:t>Attributions for success and failure</a:t>
            </a:r>
            <a:br>
              <a:rPr lang="en-GB" sz="2800" dirty="0"/>
            </a:br>
            <a:endParaRPr lang="en-GB" sz="2800" dirty="0"/>
          </a:p>
          <a:p>
            <a:r>
              <a:rPr lang="en-GB" sz="2800" dirty="0">
                <a:ea typeface="Calibri" panose="020F0502020204030204" pitchFamily="34" charset="0"/>
                <a:cs typeface="Times New Roman" panose="02020603050405020304" pitchFamily="18" charset="0"/>
              </a:rPr>
              <a:t>A</a:t>
            </a:r>
            <a:r>
              <a:rPr lang="en-GB" sz="2800" dirty="0">
                <a:effectLst/>
                <a:ea typeface="Calibri" panose="020F0502020204030204" pitchFamily="34" charset="0"/>
                <a:cs typeface="Times New Roman" panose="02020603050405020304" pitchFamily="18" charset="0"/>
              </a:rPr>
              <a:t> student who sees a problem task as an opportunity to learn is more likely to engage with the problem than a student who fears failure, especially if they think that failure may make the student appear less intelligent.</a:t>
            </a:r>
          </a:p>
        </p:txBody>
      </p:sp>
      <p:sp>
        <p:nvSpPr>
          <p:cNvPr id="3" name="TextBox 2">
            <a:extLst>
              <a:ext uri="{FF2B5EF4-FFF2-40B4-BE49-F238E27FC236}">
                <a16:creationId xmlns:a16="http://schemas.microsoft.com/office/drawing/2014/main" id="{86FEF873-2E88-48A1-B7E8-23A53C2FE7DF}"/>
              </a:ext>
            </a:extLst>
          </p:cNvPr>
          <p:cNvSpPr txBox="1"/>
          <p:nvPr/>
        </p:nvSpPr>
        <p:spPr>
          <a:xfrm>
            <a:off x="8277727" y="1379621"/>
            <a:ext cx="3433008"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Dweck, C. (1999).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Self-Theories: Their Role in Motivation, Personality, and Development. </a:t>
            </a:r>
          </a:p>
          <a:p>
            <a:endParaRPr lang="en-GB" dirty="0"/>
          </a:p>
        </p:txBody>
      </p:sp>
    </p:spTree>
    <p:extLst>
      <p:ext uri="{BB962C8B-B14F-4D97-AF65-F5344CB8AC3E}">
        <p14:creationId xmlns:p14="http://schemas.microsoft.com/office/powerpoint/2010/main" val="2898362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A04139-800A-488C-B28F-437CC94908A1}"/>
              </a:ext>
            </a:extLst>
          </p:cNvPr>
          <p:cNvSpPr txBox="1"/>
          <p:nvPr/>
        </p:nvSpPr>
        <p:spPr>
          <a:xfrm>
            <a:off x="930443" y="1379621"/>
            <a:ext cx="7347284" cy="5262979"/>
          </a:xfrm>
          <a:prstGeom prst="rect">
            <a:avLst/>
          </a:prstGeom>
          <a:noFill/>
        </p:spPr>
        <p:txBody>
          <a:bodyPr wrap="square" rtlCol="0">
            <a:spAutoFit/>
          </a:bodyPr>
          <a:lstStyle/>
          <a:p>
            <a:r>
              <a:rPr lang="en-GB" sz="2800" b="1" dirty="0"/>
              <a:t>Self Theories</a:t>
            </a:r>
          </a:p>
          <a:p>
            <a:r>
              <a:rPr lang="en-GB" sz="2800" i="1" dirty="0"/>
              <a:t>Carol Dweck</a:t>
            </a:r>
          </a:p>
          <a:p>
            <a:r>
              <a:rPr lang="en-GB" sz="2800" dirty="0"/>
              <a:t>Attributions for success and failure</a:t>
            </a:r>
            <a:br>
              <a:rPr lang="en-GB" sz="2800" dirty="0"/>
            </a:br>
            <a:endParaRPr lang="en-GB" sz="2800" dirty="0"/>
          </a:p>
          <a:p>
            <a:r>
              <a:rPr lang="en-GB" sz="2800" dirty="0">
                <a:solidFill>
                  <a:schemeClr val="bg1">
                    <a:lumMod val="75000"/>
                  </a:schemeClr>
                </a:solidFill>
                <a:ea typeface="Calibri" panose="020F0502020204030204" pitchFamily="34" charset="0"/>
                <a:cs typeface="Times New Roman" panose="02020603050405020304" pitchFamily="18" charset="0"/>
              </a:rPr>
              <a:t>A</a:t>
            </a:r>
            <a:r>
              <a:rPr lang="en-GB" sz="2800" dirty="0">
                <a:solidFill>
                  <a:schemeClr val="bg1">
                    <a:lumMod val="75000"/>
                  </a:schemeClr>
                </a:solidFill>
                <a:effectLst/>
                <a:ea typeface="Calibri" panose="020F0502020204030204" pitchFamily="34" charset="0"/>
                <a:cs typeface="Times New Roman" panose="02020603050405020304" pitchFamily="18" charset="0"/>
              </a:rPr>
              <a:t> student who sees a problem task as an opportunity to learn is more likely to engage with the problem than a student who fears failure, especially if they think that failure may make the student appear less intelligent.</a:t>
            </a:r>
          </a:p>
          <a:p>
            <a:endParaRPr lang="en-GB" sz="2800" dirty="0">
              <a:cs typeface="Times New Roman" panose="02020603050405020304" pitchFamily="18" charset="0"/>
            </a:endParaRPr>
          </a:p>
          <a:p>
            <a:r>
              <a:rPr lang="en-GB" sz="2800" b="1" dirty="0"/>
              <a:t>Students’ attributions of success and failure can be influenced.</a:t>
            </a:r>
          </a:p>
        </p:txBody>
      </p:sp>
      <p:sp>
        <p:nvSpPr>
          <p:cNvPr id="3" name="TextBox 2">
            <a:extLst>
              <a:ext uri="{FF2B5EF4-FFF2-40B4-BE49-F238E27FC236}">
                <a16:creationId xmlns:a16="http://schemas.microsoft.com/office/drawing/2014/main" id="{86FEF873-2E88-48A1-B7E8-23A53C2FE7DF}"/>
              </a:ext>
            </a:extLst>
          </p:cNvPr>
          <p:cNvSpPr txBox="1"/>
          <p:nvPr/>
        </p:nvSpPr>
        <p:spPr>
          <a:xfrm>
            <a:off x="8277727" y="1379621"/>
            <a:ext cx="3433008"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Dweck, C. (1999).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Self-Theories: Their Role in Motivation, Personality, and Development. </a:t>
            </a:r>
          </a:p>
          <a:p>
            <a:endParaRPr lang="en-GB" dirty="0"/>
          </a:p>
        </p:txBody>
      </p:sp>
    </p:spTree>
    <p:extLst>
      <p:ext uri="{BB962C8B-B14F-4D97-AF65-F5344CB8AC3E}">
        <p14:creationId xmlns:p14="http://schemas.microsoft.com/office/powerpoint/2010/main" val="4133069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497304" y="1511537"/>
            <a:ext cx="6481012" cy="3834925"/>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It is important to convince students that being stuck is an honourable state, and an essential stage in a learning trajectory.</a:t>
            </a:r>
          </a:p>
        </p:txBody>
      </p:sp>
      <p:sp>
        <p:nvSpPr>
          <p:cNvPr id="3" name="TextBox 2">
            <a:extLst>
              <a:ext uri="{FF2B5EF4-FFF2-40B4-BE49-F238E27FC236}">
                <a16:creationId xmlns:a16="http://schemas.microsoft.com/office/drawing/2014/main" id="{E1A4A431-9D75-4791-9CFF-EE362C7F273F}"/>
              </a:ext>
            </a:extLst>
          </p:cNvPr>
          <p:cNvSpPr txBox="1"/>
          <p:nvPr/>
        </p:nvSpPr>
        <p:spPr>
          <a:xfrm>
            <a:off x="7050660" y="1629516"/>
            <a:ext cx="3240505" cy="1815882"/>
          </a:xfrm>
          <a:prstGeom prst="rect">
            <a:avLst/>
          </a:prstGeom>
          <a:noFill/>
        </p:spPr>
        <p:txBody>
          <a:bodyPr wrap="square" rtlCol="0">
            <a:spAutoFit/>
          </a:bodyPr>
          <a:lstStyle/>
          <a:p>
            <a:r>
              <a:rPr lang="en-GB" sz="2800" dirty="0">
                <a:solidFill>
                  <a:srgbClr val="0070C0"/>
                </a:solidFill>
              </a:rPr>
              <a:t>References:</a:t>
            </a:r>
          </a:p>
          <a:p>
            <a:r>
              <a:rPr lang="en-GB" sz="2800" dirty="0">
                <a:solidFill>
                  <a:srgbClr val="0070C0"/>
                </a:solidFill>
                <a:effectLst/>
                <a:ea typeface="Calibri" panose="020F0502020204030204" pitchFamily="34" charset="0"/>
              </a:rPr>
              <a:t>Hawkes, T. (2015). </a:t>
            </a:r>
          </a:p>
          <a:p>
            <a:r>
              <a:rPr lang="en-GB" sz="2800" dirty="0">
                <a:solidFill>
                  <a:srgbClr val="0070C0"/>
                </a:solidFill>
                <a:effectLst/>
                <a:ea typeface="Calibri" panose="020F0502020204030204" pitchFamily="34" charset="0"/>
              </a:rPr>
              <a:t>Problem solving in a mathematics degree.</a:t>
            </a:r>
          </a:p>
        </p:txBody>
      </p:sp>
      <p:pic>
        <p:nvPicPr>
          <p:cNvPr id="4" name="Picture 3">
            <a:extLst>
              <a:ext uri="{FF2B5EF4-FFF2-40B4-BE49-F238E27FC236}">
                <a16:creationId xmlns:a16="http://schemas.microsoft.com/office/drawing/2014/main" id="{6133FB26-00AD-402D-B6A5-3BEBEF5F4ACD}"/>
              </a:ext>
            </a:extLst>
          </p:cNvPr>
          <p:cNvPicPr>
            <a:picLocks noChangeAspect="1"/>
          </p:cNvPicPr>
          <p:nvPr/>
        </p:nvPicPr>
        <p:blipFill>
          <a:blip r:embed="rId2"/>
          <a:stretch>
            <a:fillRect/>
          </a:stretch>
        </p:blipFill>
        <p:spPr>
          <a:xfrm>
            <a:off x="10363510" y="1629516"/>
            <a:ext cx="1449861" cy="2174792"/>
          </a:xfrm>
          <a:prstGeom prst="rect">
            <a:avLst/>
          </a:prstGeom>
        </p:spPr>
      </p:pic>
      <p:sp>
        <p:nvSpPr>
          <p:cNvPr id="5" name="TextBox 4">
            <a:extLst>
              <a:ext uri="{FF2B5EF4-FFF2-40B4-BE49-F238E27FC236}">
                <a16:creationId xmlns:a16="http://schemas.microsoft.com/office/drawing/2014/main" id="{D41C57CA-01B9-403B-B0A6-53B2F796577D}"/>
              </a:ext>
            </a:extLst>
          </p:cNvPr>
          <p:cNvSpPr txBox="1"/>
          <p:nvPr/>
        </p:nvSpPr>
        <p:spPr>
          <a:xfrm>
            <a:off x="6978316" y="4283242"/>
            <a:ext cx="497305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Mason, J., Burton, L., &amp; Stacey, K. (1982).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Thinking Mathematically.</a:t>
            </a:r>
            <a:endParaRPr kumimoji="0" lang="en-GB" sz="28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87289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B2E090-78EC-4F4C-A98E-F07768ACB60A}"/>
              </a:ext>
            </a:extLst>
          </p:cNvPr>
          <p:cNvPicPr>
            <a:picLocks noChangeAspect="1"/>
          </p:cNvPicPr>
          <p:nvPr/>
        </p:nvPicPr>
        <p:blipFill>
          <a:blip r:embed="rId2"/>
          <a:stretch>
            <a:fillRect/>
          </a:stretch>
        </p:blipFill>
        <p:spPr>
          <a:xfrm>
            <a:off x="0" y="0"/>
            <a:ext cx="12192000" cy="6858000"/>
          </a:xfrm>
          <a:prstGeom prst="rect">
            <a:avLst/>
          </a:prstGeom>
        </p:spPr>
      </p:pic>
      <p:sp>
        <p:nvSpPr>
          <p:cNvPr id="4" name="Isosceles Triangle 3">
            <a:extLst>
              <a:ext uri="{FF2B5EF4-FFF2-40B4-BE49-F238E27FC236}">
                <a16:creationId xmlns:a16="http://schemas.microsoft.com/office/drawing/2014/main" id="{6DEF0BE6-7D4E-41ED-8682-1ADB24C19328}"/>
              </a:ext>
            </a:extLst>
          </p:cNvPr>
          <p:cNvSpPr/>
          <p:nvPr/>
        </p:nvSpPr>
        <p:spPr>
          <a:xfrm flipV="1">
            <a:off x="0" y="0"/>
            <a:ext cx="5791200" cy="5831840"/>
          </a:xfrm>
          <a:prstGeom prst="triangle">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AC6EE8B-25F7-4A6B-8B36-CF437D495E9E}"/>
              </a:ext>
            </a:extLst>
          </p:cNvPr>
          <p:cNvSpPr txBox="1"/>
          <p:nvPr/>
        </p:nvSpPr>
        <p:spPr>
          <a:xfrm>
            <a:off x="680720" y="1493520"/>
            <a:ext cx="2834640" cy="1077218"/>
          </a:xfrm>
          <a:prstGeom prst="rect">
            <a:avLst/>
          </a:prstGeom>
          <a:noFill/>
        </p:spPr>
        <p:txBody>
          <a:bodyPr wrap="square" rtlCol="0">
            <a:spAutoFit/>
          </a:bodyPr>
          <a:lstStyle/>
          <a:p>
            <a:r>
              <a:rPr lang="en-US" sz="3200" b="1" dirty="0"/>
              <a:t>Kristiansand Campus</a:t>
            </a:r>
            <a:endParaRPr lang="en-GB" sz="3200" b="1" dirty="0"/>
          </a:p>
        </p:txBody>
      </p:sp>
    </p:spTree>
    <p:extLst>
      <p:ext uri="{BB962C8B-B14F-4D97-AF65-F5344CB8AC3E}">
        <p14:creationId xmlns:p14="http://schemas.microsoft.com/office/powerpoint/2010/main" val="3129136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A04139-800A-488C-B28F-437CC94908A1}"/>
              </a:ext>
            </a:extLst>
          </p:cNvPr>
          <p:cNvSpPr txBox="1"/>
          <p:nvPr/>
        </p:nvSpPr>
        <p:spPr>
          <a:xfrm>
            <a:off x="673768" y="1379621"/>
            <a:ext cx="6047873" cy="3970318"/>
          </a:xfrm>
          <a:prstGeom prst="rect">
            <a:avLst/>
          </a:prstGeom>
          <a:noFill/>
        </p:spPr>
        <p:txBody>
          <a:bodyPr wrap="square" rtlCol="0">
            <a:spAutoFit/>
          </a:bodyPr>
          <a:lstStyle/>
          <a:p>
            <a:r>
              <a:rPr lang="en-GB" sz="2800" b="1" dirty="0"/>
              <a:t>Self Efficacy</a:t>
            </a:r>
          </a:p>
          <a:p>
            <a:r>
              <a:rPr lang="en-GB" sz="2800" i="1" dirty="0"/>
              <a:t>Albert Bandura</a:t>
            </a:r>
          </a:p>
          <a:p>
            <a:endParaRPr lang="en-GB" sz="2800" dirty="0"/>
          </a:p>
          <a:p>
            <a:r>
              <a:rPr lang="en-GB" sz="2800" dirty="0">
                <a:effectLst/>
                <a:ea typeface="Calibri" panose="020F0502020204030204" pitchFamily="34" charset="0"/>
                <a:cs typeface="Times New Roman" panose="02020603050405020304" pitchFamily="18" charset="0"/>
              </a:rPr>
              <a:t>A student is likely to be more ready to engage with a task if she or he feels confident that effort will be rewarded. In other words, they experience a high degree of self-efficacy to succeed in the task.</a:t>
            </a:r>
            <a:endParaRPr lang="en-GB" sz="2800" dirty="0"/>
          </a:p>
        </p:txBody>
      </p:sp>
      <p:sp>
        <p:nvSpPr>
          <p:cNvPr id="3" name="TextBox 2">
            <a:extLst>
              <a:ext uri="{FF2B5EF4-FFF2-40B4-BE49-F238E27FC236}">
                <a16:creationId xmlns:a16="http://schemas.microsoft.com/office/drawing/2014/main" id="{86FEF873-2E88-48A1-B7E8-23A53C2FE7DF}"/>
              </a:ext>
            </a:extLst>
          </p:cNvPr>
          <p:cNvSpPr txBox="1"/>
          <p:nvPr/>
        </p:nvSpPr>
        <p:spPr>
          <a:xfrm>
            <a:off x="6721641" y="1379621"/>
            <a:ext cx="511743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Bandura, A. (1982).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Self-efficacy mechanism in human agency.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Zakariya, Y. F. (</a:t>
            </a:r>
            <a:r>
              <a:rPr kumimoji="0" lang="en-GB" sz="2800" b="0" i="0" u="none" strike="noStrike" kern="1200" cap="none" spc="0" normalizeH="0" baseline="0" noProof="0" dirty="0" err="1">
                <a:ln>
                  <a:noFill/>
                </a:ln>
                <a:solidFill>
                  <a:srgbClr val="0070C0"/>
                </a:solidFill>
                <a:effectLst/>
                <a:uLnTx/>
                <a:uFillTx/>
                <a:latin typeface="Calibri"/>
                <a:ea typeface="Calibri" panose="020F0502020204030204" pitchFamily="34" charset="0"/>
                <a:cs typeface="+mn-cs"/>
              </a:rPr>
              <a:t>t.b.p</a:t>
            </a: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a:ea typeface="Calibri" panose="020F0502020204030204" pitchFamily="34" charset="0"/>
                <a:cs typeface="+mn-cs"/>
              </a:rPr>
              <a:t>Self-efficacy between previous and current mathematics performance of undergraduate students: an instrumental variable approach to exposing a causal relationship</a:t>
            </a:r>
            <a:endParaRPr lang="en-GB" dirty="0"/>
          </a:p>
        </p:txBody>
      </p:sp>
    </p:spTree>
    <p:extLst>
      <p:ext uri="{BB962C8B-B14F-4D97-AF65-F5344CB8AC3E}">
        <p14:creationId xmlns:p14="http://schemas.microsoft.com/office/powerpoint/2010/main" val="1053642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4154905" y="1396999"/>
            <a:ext cx="6737684" cy="4817533"/>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What about the exams and assessments? You have acknowledged that with large groups it is very difficult to do anything other than assess procedural competencies. </a:t>
            </a:r>
            <a:endParaRPr lang="en-GB" sz="2800" dirty="0">
              <a:solidFill>
                <a:srgbClr val="0070C0"/>
              </a:solidFill>
            </a:endParaRPr>
          </a:p>
        </p:txBody>
      </p:sp>
    </p:spTree>
    <p:extLst>
      <p:ext uri="{BB962C8B-B14F-4D97-AF65-F5344CB8AC3E}">
        <p14:creationId xmlns:p14="http://schemas.microsoft.com/office/powerpoint/2010/main" val="2150212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4154905" y="1396999"/>
            <a:ext cx="6737684" cy="4817533"/>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 know that John Biggs has written about “constructive alignment” – so that the examinations are aligned with the intended learning outcomes and the teaching approaches. </a:t>
            </a:r>
            <a:endParaRPr lang="en-GB" sz="2800" dirty="0">
              <a:solidFill>
                <a:srgbClr val="0070C0"/>
              </a:solidFill>
            </a:endParaRPr>
          </a:p>
        </p:txBody>
      </p:sp>
      <p:sp>
        <p:nvSpPr>
          <p:cNvPr id="3" name="TextBox 2">
            <a:extLst>
              <a:ext uri="{FF2B5EF4-FFF2-40B4-BE49-F238E27FC236}">
                <a16:creationId xmlns:a16="http://schemas.microsoft.com/office/drawing/2014/main" id="{C0B7CC29-ADA1-44E6-92CD-22353CD59D68}"/>
              </a:ext>
            </a:extLst>
          </p:cNvPr>
          <p:cNvSpPr txBox="1"/>
          <p:nvPr/>
        </p:nvSpPr>
        <p:spPr>
          <a:xfrm>
            <a:off x="401051" y="1659285"/>
            <a:ext cx="4058653" cy="3539430"/>
          </a:xfrm>
          <a:prstGeom prst="rect">
            <a:avLst/>
          </a:prstGeom>
          <a:noFill/>
        </p:spPr>
        <p:txBody>
          <a:bodyPr wrap="square" rtlCol="0">
            <a:spAutoFit/>
          </a:bodyPr>
          <a:lstStyle/>
          <a:p>
            <a:r>
              <a:rPr lang="en-GB" sz="2800" dirty="0">
                <a:solidFill>
                  <a:srgbClr val="0070C0"/>
                </a:solidFill>
              </a:rPr>
              <a:t>References:</a:t>
            </a:r>
          </a:p>
          <a:p>
            <a:r>
              <a:rPr lang="en-US" sz="2800" dirty="0">
                <a:solidFill>
                  <a:srgbClr val="0070C0"/>
                </a:solidFill>
                <a:effectLst/>
                <a:ea typeface="Calibri" panose="020F0502020204030204" pitchFamily="34" charset="0"/>
                <a:cs typeface="Times New Roman" panose="02020603050405020304" pitchFamily="18" charset="0"/>
              </a:rPr>
              <a:t>Biggs, J. (1996). Enhancing teaching through constructive alignment.</a:t>
            </a:r>
            <a:endParaRPr lang="en-GB" sz="2800" dirty="0">
              <a:solidFill>
                <a:srgbClr val="0070C0"/>
              </a:solidFill>
              <a:effectLst/>
              <a:ea typeface="Calibri" panose="020F0502020204030204" pitchFamily="34" charset="0"/>
              <a:cs typeface="Times New Roman" panose="02020603050405020304" pitchFamily="18" charset="0"/>
            </a:endParaRPr>
          </a:p>
          <a:p>
            <a:endParaRPr lang="en-GB" sz="2800" dirty="0">
              <a:solidFill>
                <a:srgbClr val="0070C0"/>
              </a:solidFill>
              <a:cs typeface="Times New Roman" panose="02020603050405020304" pitchFamily="18" charset="0"/>
            </a:endParaRPr>
          </a:p>
          <a:p>
            <a:r>
              <a:rPr lang="en-US" sz="2800" dirty="0">
                <a:solidFill>
                  <a:srgbClr val="0070C0"/>
                </a:solidFill>
                <a:effectLst/>
                <a:ea typeface="Calibri" panose="020F0502020204030204" pitchFamily="34" charset="0"/>
                <a:cs typeface="Times New Roman" panose="02020603050405020304" pitchFamily="18" charset="0"/>
              </a:rPr>
              <a:t>Biggs, J. (n.d.). Aligning teaching for constructing learning.</a:t>
            </a:r>
            <a:endParaRPr lang="en-GB" sz="2800" dirty="0">
              <a:solidFill>
                <a:srgbClr val="0070C0"/>
              </a:solidFill>
            </a:endParaRPr>
          </a:p>
        </p:txBody>
      </p:sp>
    </p:spTree>
    <p:extLst>
      <p:ext uri="{BB962C8B-B14F-4D97-AF65-F5344CB8AC3E}">
        <p14:creationId xmlns:p14="http://schemas.microsoft.com/office/powerpoint/2010/main" val="2004546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4154905" y="1396999"/>
            <a:ext cx="6737684" cy="4817533"/>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But, if I only have the resource to assess procedural competencies, then perhaps I should adjust and align my goals and practice to that! </a:t>
            </a:r>
            <a:endParaRPr lang="en-GB" sz="2800" dirty="0">
              <a:solidFill>
                <a:srgbClr val="0070C0"/>
              </a:solidFill>
            </a:endParaRPr>
          </a:p>
        </p:txBody>
      </p:sp>
    </p:spTree>
    <p:extLst>
      <p:ext uri="{BB962C8B-B14F-4D97-AF65-F5344CB8AC3E}">
        <p14:creationId xmlns:p14="http://schemas.microsoft.com/office/powerpoint/2010/main" val="4058102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0C9919-906A-46E8-A87E-76547149FF56}"/>
              </a:ext>
            </a:extLst>
          </p:cNvPr>
          <p:cNvSpPr/>
          <p:nvPr/>
        </p:nvSpPr>
        <p:spPr>
          <a:xfrm>
            <a:off x="2085474" y="2053389"/>
            <a:ext cx="7395410" cy="4395538"/>
          </a:xfrm>
          <a:prstGeom prst="wedgeEllipseCallout">
            <a:avLst>
              <a:gd name="adj1" fmla="val -50864"/>
              <a:gd name="adj2" fmla="val 55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There are several innovative forms of assessment:</a:t>
            </a:r>
          </a:p>
          <a:p>
            <a:pPr algn="ctr"/>
            <a:endParaRPr lang="en-GB" sz="2800" dirty="0">
              <a:solidFill>
                <a:schemeClr val="tx1"/>
              </a:solidFill>
            </a:endParaRPr>
          </a:p>
          <a:p>
            <a:pPr algn="ctr"/>
            <a:r>
              <a:rPr lang="en-GB" sz="2800" dirty="0">
                <a:solidFill>
                  <a:schemeClr val="tx1"/>
                </a:solidFill>
              </a:rPr>
              <a:t>Group project work</a:t>
            </a:r>
          </a:p>
          <a:p>
            <a:pPr algn="ctr"/>
            <a:r>
              <a:rPr lang="en-GB" sz="2800" dirty="0">
                <a:solidFill>
                  <a:schemeClr val="tx1"/>
                </a:solidFill>
              </a:rPr>
              <a:t>Presentations</a:t>
            </a:r>
          </a:p>
          <a:p>
            <a:pPr algn="ctr"/>
            <a:r>
              <a:rPr lang="en-GB" sz="2800" dirty="0">
                <a:solidFill>
                  <a:schemeClr val="tx1"/>
                </a:solidFill>
              </a:rPr>
              <a:t>Peer assessment</a:t>
            </a:r>
          </a:p>
          <a:p>
            <a:pPr algn="ctr"/>
            <a:r>
              <a:rPr lang="en-GB" sz="2800" dirty="0">
                <a:solidFill>
                  <a:schemeClr val="tx1"/>
                </a:solidFill>
              </a:rPr>
              <a:t>…</a:t>
            </a:r>
          </a:p>
        </p:txBody>
      </p:sp>
    </p:spTree>
    <p:extLst>
      <p:ext uri="{BB962C8B-B14F-4D97-AF65-F5344CB8AC3E}">
        <p14:creationId xmlns:p14="http://schemas.microsoft.com/office/powerpoint/2010/main" val="3353948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4577" y="1223936"/>
            <a:ext cx="7482844" cy="1692435"/>
          </a:xfrm>
          <a:prstGeom prst="rect">
            <a:avLst/>
          </a:prstGeom>
        </p:spPr>
      </p:pic>
      <p:sp>
        <p:nvSpPr>
          <p:cNvPr id="3" name="TextBox 2"/>
          <p:cNvSpPr txBox="1"/>
          <p:nvPr/>
        </p:nvSpPr>
        <p:spPr>
          <a:xfrm>
            <a:off x="1738357" y="3429000"/>
            <a:ext cx="871528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MatRIC’s vision is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3200" b="0" i="0" u="none" strike="noStrike" kern="1200" cap="none" spc="0" normalizeH="0" baseline="0" noProof="0" dirty="0">
                <a:ln>
                  <a:noFill/>
                </a:ln>
                <a:solidFill>
                  <a:prstClr val="black"/>
                </a:solidFill>
                <a:effectLst/>
                <a:uLnTx/>
                <a:uFillTx/>
                <a:latin typeface="Calibri"/>
                <a:ea typeface="+mn-ea"/>
                <a:cs typeface="+mn-cs"/>
              </a:rPr>
              <a:t> students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enjoying</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transformed</a:t>
            </a:r>
            <a:r>
              <a:rPr kumimoji="0" lang="nb-NO" sz="3200" b="0" i="0" u="none" strike="noStrike" kern="1200" cap="none" spc="0" normalizeH="0" baseline="0" noProof="0" dirty="0">
                <a:ln>
                  <a:noFill/>
                </a:ln>
                <a:solidFill>
                  <a:prstClr val="black"/>
                </a:solidFill>
                <a:effectLst/>
                <a:uLnTx/>
                <a:uFillTx/>
                <a:latin typeface="Calibri"/>
                <a:ea typeface="+mn-ea"/>
                <a:cs typeface="+mn-cs"/>
              </a:rPr>
              <a:t> and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improved</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learning</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experiences</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mathematics</a:t>
            </a:r>
            <a:r>
              <a:rPr kumimoji="0" lang="nb-NO" sz="3200" b="0" i="0" u="none" strike="noStrike" kern="1200" cap="none" spc="0" normalizeH="0" baseline="0" noProof="0" dirty="0">
                <a:ln>
                  <a:noFill/>
                </a:ln>
                <a:solidFill>
                  <a:prstClr val="black"/>
                </a:solidFill>
                <a:effectLst/>
                <a:uLnTx/>
                <a:uFillTx/>
                <a:latin typeface="Calibri"/>
                <a:ea typeface="+mn-ea"/>
                <a:cs typeface="+mn-cs"/>
              </a:rPr>
              <a:t> in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higher</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education</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40004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6095999" y="1397000"/>
            <a:ext cx="4796589" cy="1795380"/>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Where should I begin?</a:t>
            </a:r>
            <a:endParaRPr lang="en-GB" sz="2800" dirty="0">
              <a:solidFill>
                <a:srgbClr val="0070C0"/>
              </a:solidFill>
            </a:endParaRPr>
          </a:p>
        </p:txBody>
      </p:sp>
    </p:spTree>
    <p:extLst>
      <p:ext uri="{BB962C8B-B14F-4D97-AF65-F5344CB8AC3E}">
        <p14:creationId xmlns:p14="http://schemas.microsoft.com/office/powerpoint/2010/main" val="799652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6095999" y="1397000"/>
            <a:ext cx="4796589" cy="1795380"/>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Where should I begin?</a:t>
            </a:r>
            <a:endParaRPr lang="en-GB" sz="2800" dirty="0">
              <a:solidFill>
                <a:srgbClr val="0070C0"/>
              </a:solidFill>
            </a:endParaRPr>
          </a:p>
        </p:txBody>
      </p:sp>
      <p:pic>
        <p:nvPicPr>
          <p:cNvPr id="4" name="Picture 3">
            <a:extLst>
              <a:ext uri="{FF2B5EF4-FFF2-40B4-BE49-F238E27FC236}">
                <a16:creationId xmlns:a16="http://schemas.microsoft.com/office/drawing/2014/main" id="{434B78B0-853D-4CCC-9F3E-6086D818A4DB}"/>
              </a:ext>
            </a:extLst>
          </p:cNvPr>
          <p:cNvPicPr>
            <a:picLocks noChangeAspect="1"/>
          </p:cNvPicPr>
          <p:nvPr/>
        </p:nvPicPr>
        <p:blipFill>
          <a:blip r:embed="rId2"/>
          <a:stretch>
            <a:fillRect/>
          </a:stretch>
        </p:blipFill>
        <p:spPr>
          <a:xfrm>
            <a:off x="7874078" y="3429000"/>
            <a:ext cx="2202958" cy="3304437"/>
          </a:xfrm>
          <a:prstGeom prst="rect">
            <a:avLst/>
          </a:prstGeom>
        </p:spPr>
      </p:pic>
    </p:spTree>
    <p:extLst>
      <p:ext uri="{BB962C8B-B14F-4D97-AF65-F5344CB8AC3E}">
        <p14:creationId xmlns:p14="http://schemas.microsoft.com/office/powerpoint/2010/main" val="3735060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58ED57DE-58AE-4D3B-BE8C-0829A656CFCA}"/>
              </a:ext>
            </a:extLst>
          </p:cNvPr>
          <p:cNvSpPr/>
          <p:nvPr/>
        </p:nvSpPr>
        <p:spPr>
          <a:xfrm>
            <a:off x="6095999" y="1397000"/>
            <a:ext cx="4796589" cy="1795380"/>
          </a:xfrm>
          <a:prstGeom prst="wedgeEllipseCallout">
            <a:avLst>
              <a:gd name="adj1" fmla="val 57306"/>
              <a:gd name="adj2" fmla="val 5994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Where should I begin?</a:t>
            </a:r>
            <a:endParaRPr lang="en-GB" sz="2800" dirty="0">
              <a:solidFill>
                <a:srgbClr val="0070C0"/>
              </a:solidFill>
            </a:endParaRPr>
          </a:p>
        </p:txBody>
      </p:sp>
      <p:sp>
        <p:nvSpPr>
          <p:cNvPr id="3" name="Speech Bubble: Oval 2">
            <a:extLst>
              <a:ext uri="{FF2B5EF4-FFF2-40B4-BE49-F238E27FC236}">
                <a16:creationId xmlns:a16="http://schemas.microsoft.com/office/drawing/2014/main" id="{F240C4AC-B45E-47B8-80B9-251F1F52906D}"/>
              </a:ext>
            </a:extLst>
          </p:cNvPr>
          <p:cNvSpPr/>
          <p:nvPr/>
        </p:nvSpPr>
        <p:spPr>
          <a:xfrm>
            <a:off x="834189" y="2711115"/>
            <a:ext cx="6224337" cy="3785938"/>
          </a:xfrm>
          <a:prstGeom prst="wedgeEllipseCallout">
            <a:avLst>
              <a:gd name="adj1" fmla="val -59240"/>
              <a:gd name="adj2" fmla="val 5175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rPr>
              <a:t>Begin in a modest way …</a:t>
            </a:r>
          </a:p>
          <a:p>
            <a:pPr algn="ctr"/>
            <a:r>
              <a:rPr lang="en-GB" sz="2800" dirty="0">
                <a:solidFill>
                  <a:schemeClr val="tx1"/>
                </a:solidFill>
              </a:rPr>
              <a:t>Take just one small step, and then make a determined effort to keep moving along a developmental trajectory.</a:t>
            </a:r>
          </a:p>
          <a:p>
            <a:pPr algn="ctr"/>
            <a:r>
              <a:rPr lang="en-GB" sz="2800" dirty="0">
                <a:solidFill>
                  <a:schemeClr val="tx1"/>
                </a:solidFill>
              </a:rPr>
              <a:t>Encourage colleagues to join you …</a:t>
            </a:r>
          </a:p>
        </p:txBody>
      </p:sp>
      <p:pic>
        <p:nvPicPr>
          <p:cNvPr id="4" name="Picture 3">
            <a:extLst>
              <a:ext uri="{FF2B5EF4-FFF2-40B4-BE49-F238E27FC236}">
                <a16:creationId xmlns:a16="http://schemas.microsoft.com/office/drawing/2014/main" id="{434B78B0-853D-4CCC-9F3E-6086D818A4DB}"/>
              </a:ext>
            </a:extLst>
          </p:cNvPr>
          <p:cNvPicPr>
            <a:picLocks noChangeAspect="1"/>
          </p:cNvPicPr>
          <p:nvPr/>
        </p:nvPicPr>
        <p:blipFill>
          <a:blip r:embed="rId2"/>
          <a:stretch>
            <a:fillRect/>
          </a:stretch>
        </p:blipFill>
        <p:spPr>
          <a:xfrm>
            <a:off x="7874078" y="3429000"/>
            <a:ext cx="2202958" cy="3304437"/>
          </a:xfrm>
          <a:prstGeom prst="rect">
            <a:avLst/>
          </a:prstGeom>
        </p:spPr>
      </p:pic>
    </p:spTree>
    <p:extLst>
      <p:ext uri="{BB962C8B-B14F-4D97-AF65-F5344CB8AC3E}">
        <p14:creationId xmlns:p14="http://schemas.microsoft.com/office/powerpoint/2010/main" val="2536435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dock&#10;&#10;Description automatically generated with low confidence">
            <a:extLst>
              <a:ext uri="{FF2B5EF4-FFF2-40B4-BE49-F238E27FC236}">
                <a16:creationId xmlns:a16="http://schemas.microsoft.com/office/drawing/2014/main" id="{A040A0BA-9222-46B2-AE75-4DF5893F6115}"/>
              </a:ext>
            </a:extLst>
          </p:cNvPr>
          <p:cNvPicPr>
            <a:picLocks noChangeAspect="1"/>
          </p:cNvPicPr>
          <p:nvPr/>
        </p:nvPicPr>
        <p:blipFill rotWithShape="1">
          <a:blip r:embed="rId2">
            <a:extLst>
              <a:ext uri="{28A0092B-C50C-407E-A947-70E740481C1C}">
                <a14:useLocalDpi xmlns:a14="http://schemas.microsoft.com/office/drawing/2010/main" val="0"/>
              </a:ext>
            </a:extLst>
          </a:blip>
          <a:srcRect b="24296"/>
          <a:stretch/>
        </p:blipFill>
        <p:spPr>
          <a:xfrm>
            <a:off x="1524000" y="1412240"/>
            <a:ext cx="9144000" cy="5191760"/>
          </a:xfrm>
          <a:prstGeom prst="rect">
            <a:avLst/>
          </a:prstGeom>
        </p:spPr>
      </p:pic>
      <p:pic>
        <p:nvPicPr>
          <p:cNvPr id="2" name="Picture 1">
            <a:extLst>
              <a:ext uri="{FF2B5EF4-FFF2-40B4-BE49-F238E27FC236}">
                <a16:creationId xmlns:a16="http://schemas.microsoft.com/office/drawing/2014/main" id="{9FE033D3-E050-42B1-BF0B-90E41AD24536}"/>
              </a:ext>
            </a:extLst>
          </p:cNvPr>
          <p:cNvPicPr>
            <a:picLocks noChangeAspect="1"/>
          </p:cNvPicPr>
          <p:nvPr/>
        </p:nvPicPr>
        <p:blipFill>
          <a:blip r:embed="rId3"/>
          <a:stretch>
            <a:fillRect/>
          </a:stretch>
        </p:blipFill>
        <p:spPr>
          <a:xfrm>
            <a:off x="7315200" y="4147793"/>
            <a:ext cx="4475748" cy="2595934"/>
          </a:xfrm>
          <a:prstGeom prst="rect">
            <a:avLst/>
          </a:prstGeom>
        </p:spPr>
      </p:pic>
      <p:sp>
        <p:nvSpPr>
          <p:cNvPr id="4" name="TextBox 3">
            <a:extLst>
              <a:ext uri="{FF2B5EF4-FFF2-40B4-BE49-F238E27FC236}">
                <a16:creationId xmlns:a16="http://schemas.microsoft.com/office/drawing/2014/main" id="{D7718D63-8425-4460-A1E7-444F3103E438}"/>
              </a:ext>
            </a:extLst>
          </p:cNvPr>
          <p:cNvSpPr txBox="1"/>
          <p:nvPr/>
        </p:nvSpPr>
        <p:spPr>
          <a:xfrm>
            <a:off x="3112168" y="5889034"/>
            <a:ext cx="6128085" cy="523220"/>
          </a:xfrm>
          <a:prstGeom prst="rect">
            <a:avLst/>
          </a:prstGeom>
          <a:solidFill>
            <a:schemeClr val="bg1"/>
          </a:solidFill>
        </p:spPr>
        <p:txBody>
          <a:bodyPr wrap="square" rtlCol="0">
            <a:spAutoFit/>
          </a:bodyPr>
          <a:lstStyle/>
          <a:p>
            <a:r>
              <a:rPr lang="en-GB" sz="2800" dirty="0"/>
              <a:t>Water temperature in the fjord is 17,8</a:t>
            </a:r>
            <a:r>
              <a:rPr lang="en-GB" sz="2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GB" sz="2800" dirty="0"/>
              <a:t> C</a:t>
            </a:r>
          </a:p>
        </p:txBody>
      </p:sp>
      <p:sp>
        <p:nvSpPr>
          <p:cNvPr id="5" name="TextBox 4">
            <a:extLst>
              <a:ext uri="{FF2B5EF4-FFF2-40B4-BE49-F238E27FC236}">
                <a16:creationId xmlns:a16="http://schemas.microsoft.com/office/drawing/2014/main" id="{70E9A9B6-A8AB-425D-A96D-05B72B3274EF}"/>
              </a:ext>
            </a:extLst>
          </p:cNvPr>
          <p:cNvSpPr txBox="1"/>
          <p:nvPr/>
        </p:nvSpPr>
        <p:spPr>
          <a:xfrm>
            <a:off x="160422" y="1652337"/>
            <a:ext cx="3080084" cy="523220"/>
          </a:xfrm>
          <a:prstGeom prst="rect">
            <a:avLst/>
          </a:prstGeom>
          <a:solidFill>
            <a:schemeClr val="bg1"/>
          </a:solidFill>
        </p:spPr>
        <p:txBody>
          <a:bodyPr wrap="square" rtlCol="0">
            <a:spAutoFit/>
          </a:bodyPr>
          <a:lstStyle/>
          <a:p>
            <a:pPr algn="ctr"/>
            <a:r>
              <a:rPr lang="en-GB" sz="2800" dirty="0"/>
              <a:t>Be brave – jump in!</a:t>
            </a:r>
          </a:p>
        </p:txBody>
      </p:sp>
    </p:spTree>
    <p:extLst>
      <p:ext uri="{BB962C8B-B14F-4D97-AF65-F5344CB8AC3E}">
        <p14:creationId xmlns:p14="http://schemas.microsoft.com/office/powerpoint/2010/main" val="146350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4577" y="1223936"/>
            <a:ext cx="7482844" cy="1692435"/>
          </a:xfrm>
          <a:prstGeom prst="rect">
            <a:avLst/>
          </a:prstGeom>
        </p:spPr>
      </p:pic>
      <p:sp>
        <p:nvSpPr>
          <p:cNvPr id="3" name="TextBox 2"/>
          <p:cNvSpPr txBox="1"/>
          <p:nvPr/>
        </p:nvSpPr>
        <p:spPr>
          <a:xfrm>
            <a:off x="1738357" y="3429000"/>
            <a:ext cx="871528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MatRIC’s vision is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3200" b="0" i="0" u="none" strike="noStrike" kern="1200" cap="none" spc="0" normalizeH="0" baseline="0" noProof="0" dirty="0">
                <a:ln>
                  <a:noFill/>
                </a:ln>
                <a:solidFill>
                  <a:prstClr val="black"/>
                </a:solidFill>
                <a:effectLst/>
                <a:uLnTx/>
                <a:uFillTx/>
                <a:latin typeface="Calibri"/>
                <a:ea typeface="+mn-ea"/>
                <a:cs typeface="+mn-cs"/>
              </a:rPr>
              <a:t> students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enjoying</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transformed</a:t>
            </a:r>
            <a:r>
              <a:rPr kumimoji="0" lang="nb-NO" sz="3200" b="0" i="0" u="none" strike="noStrike" kern="1200" cap="none" spc="0" normalizeH="0" baseline="0" noProof="0" dirty="0">
                <a:ln>
                  <a:noFill/>
                </a:ln>
                <a:solidFill>
                  <a:prstClr val="black"/>
                </a:solidFill>
                <a:effectLst/>
                <a:uLnTx/>
                <a:uFillTx/>
                <a:latin typeface="Calibri"/>
                <a:ea typeface="+mn-ea"/>
                <a:cs typeface="+mn-cs"/>
              </a:rPr>
              <a:t> and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improved</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learning</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experiences</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mathematics</a:t>
            </a:r>
            <a:r>
              <a:rPr kumimoji="0" lang="nb-NO" sz="3200" b="0" i="0" u="none" strike="noStrike" kern="1200" cap="none" spc="0" normalizeH="0" baseline="0" noProof="0" dirty="0">
                <a:ln>
                  <a:noFill/>
                </a:ln>
                <a:solidFill>
                  <a:prstClr val="black"/>
                </a:solidFill>
                <a:effectLst/>
                <a:uLnTx/>
                <a:uFillTx/>
                <a:latin typeface="Calibri"/>
                <a:ea typeface="+mn-ea"/>
                <a:cs typeface="+mn-cs"/>
              </a:rPr>
              <a:t> in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higher</a:t>
            </a:r>
            <a:r>
              <a:rPr kumimoji="0" lang="nb-NO" sz="3200" b="0" i="0" u="none" strike="noStrike" kern="1200" cap="none" spc="0" normalizeH="0" baseline="0" noProof="0" dirty="0">
                <a:ln>
                  <a:noFill/>
                </a:ln>
                <a:solidFill>
                  <a:prstClr val="black"/>
                </a:solidFill>
                <a:effectLst/>
                <a:uLnTx/>
                <a:uFillTx/>
                <a:latin typeface="Calibri"/>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a:ea typeface="+mn-ea"/>
                <a:cs typeface="+mn-cs"/>
              </a:rPr>
              <a:t>education</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84495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hite mugs on a table&#10;&#10;Description automatically generated with medium confidence">
            <a:extLst>
              <a:ext uri="{FF2B5EF4-FFF2-40B4-BE49-F238E27FC236}">
                <a16:creationId xmlns:a16="http://schemas.microsoft.com/office/drawing/2014/main" id="{BC5E248B-CC41-4095-90F1-8B38E983B2F0}"/>
              </a:ext>
            </a:extLst>
          </p:cNvPr>
          <p:cNvPicPr>
            <a:picLocks noChangeAspect="1"/>
          </p:cNvPicPr>
          <p:nvPr/>
        </p:nvPicPr>
        <p:blipFill rotWithShape="1">
          <a:blip r:embed="rId2">
            <a:extLst>
              <a:ext uri="{28A0092B-C50C-407E-A947-70E740481C1C}">
                <a14:useLocalDpi xmlns:a14="http://schemas.microsoft.com/office/drawing/2010/main" val="0"/>
              </a:ext>
            </a:extLst>
          </a:blip>
          <a:srcRect l="14443" r="13890"/>
          <a:stretch/>
        </p:blipFill>
        <p:spPr>
          <a:xfrm>
            <a:off x="3455303" y="1249680"/>
            <a:ext cx="5281394" cy="5527040"/>
          </a:xfrm>
          <a:prstGeom prst="rect">
            <a:avLst/>
          </a:prstGeom>
        </p:spPr>
      </p:pic>
      <p:sp>
        <p:nvSpPr>
          <p:cNvPr id="2" name="Speech Bubble: Oval 1">
            <a:extLst>
              <a:ext uri="{FF2B5EF4-FFF2-40B4-BE49-F238E27FC236}">
                <a16:creationId xmlns:a16="http://schemas.microsoft.com/office/drawing/2014/main" id="{345DC1E7-53ED-4F28-938F-5A718FDC71C8}"/>
              </a:ext>
            </a:extLst>
          </p:cNvPr>
          <p:cNvSpPr/>
          <p:nvPr/>
        </p:nvSpPr>
        <p:spPr>
          <a:xfrm>
            <a:off x="-593557" y="2919663"/>
            <a:ext cx="5518484" cy="3128211"/>
          </a:xfrm>
          <a:prstGeom prst="wedgeEllipseCallout">
            <a:avLst>
              <a:gd name="adj1" fmla="val 65293"/>
              <a:gd name="adj2" fmla="val 6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a:latin typeface="Calibri" panose="020F0502020204030204" pitchFamily="34" charset="0"/>
                <a:ea typeface="Calibri" panose="020F0502020204030204" pitchFamily="34" charset="0"/>
                <a:cs typeface="Times New Roman" panose="02020603050405020304" pitchFamily="18" charset="0"/>
              </a:rPr>
              <a:t>T</a:t>
            </a:r>
            <a:r>
              <a:rPr lang="en-GB" sz="3600" dirty="0">
                <a:effectLst/>
                <a:latin typeface="Calibri" panose="020F0502020204030204" pitchFamily="34" charset="0"/>
                <a:ea typeface="Calibri" panose="020F0502020204030204" pitchFamily="34" charset="0"/>
                <a:cs typeface="Times New Roman" panose="02020603050405020304" pitchFamily="18" charset="0"/>
              </a:rPr>
              <a:t>ime for a break!  </a:t>
            </a:r>
          </a:p>
          <a:p>
            <a:pPr algn="ctr"/>
            <a:r>
              <a:rPr lang="en-GB" sz="3600" dirty="0">
                <a:effectLst/>
                <a:latin typeface="Calibri" panose="020F0502020204030204" pitchFamily="34" charset="0"/>
                <a:ea typeface="Calibri" panose="020F0502020204030204" pitchFamily="34" charset="0"/>
                <a:cs typeface="Times New Roman" panose="02020603050405020304" pitchFamily="18" charset="0"/>
              </a:rPr>
              <a:t>Thank you for your attention!</a:t>
            </a:r>
            <a:endParaRPr lang="en-GB" sz="3600" dirty="0"/>
          </a:p>
        </p:txBody>
      </p:sp>
    </p:spTree>
    <p:extLst>
      <p:ext uri="{BB962C8B-B14F-4D97-AF65-F5344CB8AC3E}">
        <p14:creationId xmlns:p14="http://schemas.microsoft.com/office/powerpoint/2010/main" val="2187346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74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tree, outdoor object&#10;&#10;Description automatically generated">
            <a:extLst>
              <a:ext uri="{FF2B5EF4-FFF2-40B4-BE49-F238E27FC236}">
                <a16:creationId xmlns:a16="http://schemas.microsoft.com/office/drawing/2014/main" id="{09663F90-A01B-4A9C-A7CD-B1050D87AACC}"/>
              </a:ext>
            </a:extLst>
          </p:cNvPr>
          <p:cNvPicPr>
            <a:picLocks noChangeAspect="1"/>
          </p:cNvPicPr>
          <p:nvPr/>
        </p:nvPicPr>
        <p:blipFill rotWithShape="1">
          <a:blip r:embed="rId2">
            <a:extLst>
              <a:ext uri="{28A0092B-C50C-407E-A947-70E740481C1C}">
                <a14:useLocalDpi xmlns:a14="http://schemas.microsoft.com/office/drawing/2010/main" val="0"/>
              </a:ext>
            </a:extLst>
          </a:blip>
          <a:srcRect r="111"/>
          <a:stretch/>
        </p:blipFill>
        <p:spPr>
          <a:xfrm>
            <a:off x="2712720" y="1233282"/>
            <a:ext cx="7234190" cy="5431678"/>
          </a:xfrm>
          <a:prstGeom prst="rect">
            <a:avLst/>
          </a:prstGeom>
        </p:spPr>
      </p:pic>
      <p:sp>
        <p:nvSpPr>
          <p:cNvPr id="2" name="TextBox 1">
            <a:extLst>
              <a:ext uri="{FF2B5EF4-FFF2-40B4-BE49-F238E27FC236}">
                <a16:creationId xmlns:a16="http://schemas.microsoft.com/office/drawing/2014/main" id="{48B23F2C-3CFE-4754-880E-C48015A9A683}"/>
              </a:ext>
            </a:extLst>
          </p:cNvPr>
          <p:cNvSpPr txBox="1"/>
          <p:nvPr/>
        </p:nvSpPr>
        <p:spPr>
          <a:xfrm>
            <a:off x="965200" y="5264553"/>
            <a:ext cx="5571067" cy="523220"/>
          </a:xfrm>
          <a:prstGeom prst="rect">
            <a:avLst/>
          </a:prstGeom>
          <a:solidFill>
            <a:schemeClr val="bg1"/>
          </a:solidFill>
        </p:spPr>
        <p:txBody>
          <a:bodyPr wrap="square" rtlCol="0">
            <a:spAutoFit/>
          </a:bodyPr>
          <a:lstStyle/>
          <a:p>
            <a:r>
              <a:rPr lang="en-GB" sz="2800" dirty="0"/>
              <a:t>Making connections and networking</a:t>
            </a:r>
          </a:p>
        </p:txBody>
      </p:sp>
    </p:spTree>
    <p:extLst>
      <p:ext uri="{BB962C8B-B14F-4D97-AF65-F5344CB8AC3E}">
        <p14:creationId xmlns:p14="http://schemas.microsoft.com/office/powerpoint/2010/main" val="238183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BD4D9-8341-45B7-B30A-4D8CA730C22C}"/>
              </a:ext>
            </a:extLst>
          </p:cNvPr>
          <p:cNvSpPr txBox="1"/>
          <p:nvPr/>
        </p:nvSpPr>
        <p:spPr>
          <a:xfrm>
            <a:off x="2844800" y="2011680"/>
            <a:ext cx="65024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Networking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Mathematics learning support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Student engagement and participation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Mathematics teaching development</a:t>
            </a:r>
            <a:endParaRPr lang="en-GB" sz="2800" dirty="0"/>
          </a:p>
        </p:txBody>
      </p:sp>
    </p:spTree>
    <p:extLst>
      <p:ext uri="{BB962C8B-B14F-4D97-AF65-F5344CB8AC3E}">
        <p14:creationId xmlns:p14="http://schemas.microsoft.com/office/powerpoint/2010/main" val="274478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AE047-644A-49FC-943B-BAB806335AB0}"/>
              </a:ext>
            </a:extLst>
          </p:cNvPr>
          <p:cNvPicPr>
            <a:picLocks noChangeAspect="1"/>
          </p:cNvPicPr>
          <p:nvPr/>
        </p:nvPicPr>
        <p:blipFill>
          <a:blip r:embed="rId2"/>
          <a:stretch>
            <a:fillRect/>
          </a:stretch>
        </p:blipFill>
        <p:spPr>
          <a:xfrm>
            <a:off x="2058739" y="1423686"/>
            <a:ext cx="8074521" cy="4903160"/>
          </a:xfrm>
          <a:prstGeom prst="rect">
            <a:avLst/>
          </a:prstGeom>
        </p:spPr>
      </p:pic>
      <p:sp>
        <p:nvSpPr>
          <p:cNvPr id="4" name="TextBox 3">
            <a:extLst>
              <a:ext uri="{FF2B5EF4-FFF2-40B4-BE49-F238E27FC236}">
                <a16:creationId xmlns:a16="http://schemas.microsoft.com/office/drawing/2014/main" id="{892C5242-A4DD-4F11-9C16-0123800EF5BD}"/>
              </a:ext>
            </a:extLst>
          </p:cNvPr>
          <p:cNvSpPr txBox="1"/>
          <p:nvPr/>
        </p:nvSpPr>
        <p:spPr>
          <a:xfrm>
            <a:off x="592666" y="5172704"/>
            <a:ext cx="9127067" cy="523220"/>
          </a:xfrm>
          <a:prstGeom prst="rect">
            <a:avLst/>
          </a:prstGeom>
          <a:solidFill>
            <a:schemeClr val="bg1"/>
          </a:solidFill>
        </p:spPr>
        <p:txBody>
          <a:bodyPr wrap="square" rtlCol="0">
            <a:spAutoFit/>
          </a:bodyPr>
          <a:lstStyle/>
          <a:p>
            <a:r>
              <a:rPr lang="en-GB" sz="2800" dirty="0"/>
              <a:t>Student Learning Assistant Camp at </a:t>
            </a:r>
            <a:r>
              <a:rPr lang="en-GB" sz="2800" dirty="0" err="1"/>
              <a:t>Skottevik</a:t>
            </a:r>
            <a:r>
              <a:rPr lang="en-GB" sz="2800" dirty="0"/>
              <a:t> Holiday Centre</a:t>
            </a:r>
          </a:p>
        </p:txBody>
      </p:sp>
    </p:spTree>
    <p:extLst>
      <p:ext uri="{BB962C8B-B14F-4D97-AF65-F5344CB8AC3E}">
        <p14:creationId xmlns:p14="http://schemas.microsoft.com/office/powerpoint/2010/main" val="438495162"/>
      </p:ext>
    </p:extLst>
  </p:cSld>
  <p:clrMapOvr>
    <a:masterClrMapping/>
  </p:clrMapOvr>
</p:sld>
</file>

<file path=ppt/theme/theme1.xml><?xml version="1.0" encoding="utf-8"?>
<a:theme xmlns:a="http://schemas.openxmlformats.org/drawingml/2006/main" name="matric_mal_16_9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C8866D03E34B48841686518579C82E" ma:contentTypeVersion="13" ma:contentTypeDescription="Create a new document." ma:contentTypeScope="" ma:versionID="890bed7ae198d53c319ccf1e9d0e9f26">
  <xsd:schema xmlns:xsd="http://www.w3.org/2001/XMLSchema" xmlns:xs="http://www.w3.org/2001/XMLSchema" xmlns:p="http://schemas.microsoft.com/office/2006/metadata/properties" xmlns:ns1="http://schemas.microsoft.com/sharepoint/v3" xmlns:ns3="d6825be3-6367-44d3-85f5-b39c113bb9e2" xmlns:ns4="fc4421ab-83fb-4986-8788-82ed978005be" targetNamespace="http://schemas.microsoft.com/office/2006/metadata/properties" ma:root="true" ma:fieldsID="cc3b750639ff4b14a340bb6370c76c4d" ns1:_="" ns3:_="" ns4:_="">
    <xsd:import namespace="http://schemas.microsoft.com/sharepoint/v3"/>
    <xsd:import namespace="d6825be3-6367-44d3-85f5-b39c113bb9e2"/>
    <xsd:import namespace="fc4421ab-83fb-4986-8788-82ed978005b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825be3-6367-44d3-85f5-b39c113bb9e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4421ab-83fb-4986-8788-82ed978005b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00B9B4A-6AB2-44A1-8A71-1558BE683BA4}">
  <ds:schemaRefs>
    <ds:schemaRef ds:uri="http://schemas.microsoft.com/sharepoint/v3/contenttype/forms"/>
  </ds:schemaRefs>
</ds:datastoreItem>
</file>

<file path=customXml/itemProps2.xml><?xml version="1.0" encoding="utf-8"?>
<ds:datastoreItem xmlns:ds="http://schemas.openxmlformats.org/officeDocument/2006/customXml" ds:itemID="{4A10E7DE-B390-4877-9FEC-F098E9175FB3}">
  <ds:schemaRefs>
    <ds:schemaRef ds:uri="d6825be3-6367-44d3-85f5-b39c113bb9e2"/>
    <ds:schemaRef ds:uri="fc4421ab-83fb-4986-8788-82ed978005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B96A13-ADDB-4276-9CFB-D4B57EC5FD47}">
  <ds:schemaRefs>
    <ds:schemaRef ds:uri="http://schemas.openxmlformats.org/package/2006/metadata/core-properties"/>
    <ds:schemaRef ds:uri="http://purl.org/dc/elements/1.1/"/>
    <ds:schemaRef ds:uri="http://schemas.microsoft.com/office/infopath/2007/PartnerControls"/>
    <ds:schemaRef ds:uri="fc4421ab-83fb-4986-8788-82ed978005be"/>
    <ds:schemaRef ds:uri="http://schemas.microsoft.com/office/2006/metadata/properties"/>
    <ds:schemaRef ds:uri="http://purl.org/dc/terms/"/>
    <ds:schemaRef ds:uri="d6825be3-6367-44d3-85f5-b39c113bb9e2"/>
    <ds:schemaRef ds:uri="http://schemas.microsoft.com/sharepoint/v3"/>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Learning</Template>
  <TotalTime>486</TotalTime>
  <Words>2046</Words>
  <Application>Microsoft Office PowerPoint</Application>
  <PresentationFormat>Widescreen</PresentationFormat>
  <Paragraphs>189</Paragraphs>
  <Slides>61</Slides>
  <Notes>0</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61</vt:i4>
      </vt:variant>
    </vt:vector>
  </HeadingPairs>
  <TitlesOfParts>
    <vt:vector size="67" baseType="lpstr">
      <vt:lpstr>Arial</vt:lpstr>
      <vt:lpstr>Calibri</vt:lpstr>
      <vt:lpstr>ConduitITCStd Light</vt:lpstr>
      <vt:lpstr>ConduitITCStd Medium</vt:lpstr>
      <vt:lpstr>matric_mal_16_9_2015</vt:lpstr>
      <vt:lpstr>1_Egendefinert utforming</vt:lpstr>
      <vt:lpstr>PowerPoint-presentasjon</vt:lpstr>
      <vt:lpstr>Transformed and Improved Learning Experiences of Mathematics in Engineering Programmes: Contributions from Mathematics Education Research</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learning?</dc:title>
  <dc:creator>Simon Goodchild</dc:creator>
  <cp:lastModifiedBy>Elisabeth Rasmussen</cp:lastModifiedBy>
  <cp:revision>2</cp:revision>
  <cp:lastPrinted>2021-06-08T08:23:53Z</cp:lastPrinted>
  <dcterms:created xsi:type="dcterms:W3CDTF">2021-06-07T15:27:25Z</dcterms:created>
  <dcterms:modified xsi:type="dcterms:W3CDTF">2021-06-17T13:36:07Z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4114459-e220-4ae9-b339-4ebe6008cdd4_Enabled">
    <vt:lpwstr>true</vt:lpwstr>
  </property>
  <property fmtid="{D5CDD505-2E9C-101B-9397-08002B2CF9AE}" pid="3" name="MSIP_Label_b4114459-e220-4ae9-b339-4ebe6008cdd4_SetDate">
    <vt:lpwstr>2021-06-07T15:26:18Z</vt:lpwstr>
  </property>
  <property fmtid="{D5CDD505-2E9C-101B-9397-08002B2CF9AE}" pid="4" name="MSIP_Label_b4114459-e220-4ae9-b339-4ebe6008cdd4_Method">
    <vt:lpwstr>Standard</vt:lpwstr>
  </property>
  <property fmtid="{D5CDD505-2E9C-101B-9397-08002B2CF9AE}" pid="5" name="MSIP_Label_b4114459-e220-4ae9-b339-4ebe6008cdd4_Name">
    <vt:lpwstr>b4114459-e220-4ae9-b339-4ebe6008cdd4</vt:lpwstr>
  </property>
  <property fmtid="{D5CDD505-2E9C-101B-9397-08002B2CF9AE}" pid="6" name="MSIP_Label_b4114459-e220-4ae9-b339-4ebe6008cdd4_SiteId">
    <vt:lpwstr>8482881e-3699-4b3f-b135-cf4800bc1efb</vt:lpwstr>
  </property>
  <property fmtid="{D5CDD505-2E9C-101B-9397-08002B2CF9AE}" pid="7" name="MSIP_Label_b4114459-e220-4ae9-b339-4ebe6008cdd4_ActionId">
    <vt:lpwstr>70d9a1d3-c112-4d29-905b-c8eba98a6f2c</vt:lpwstr>
  </property>
  <property fmtid="{D5CDD505-2E9C-101B-9397-08002B2CF9AE}" pid="8" name="MSIP_Label_b4114459-e220-4ae9-b339-4ebe6008cdd4_ContentBits">
    <vt:lpwstr>0</vt:lpwstr>
  </property>
</Properties>
</file>