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sldIdLst>
    <p:sldId id="256" r:id="rId5"/>
    <p:sldId id="257" r:id="rId6"/>
    <p:sldId id="258" r:id="rId7"/>
    <p:sldId id="262" r:id="rId8"/>
    <p:sldId id="259" r:id="rId9"/>
    <p:sldId id="271" r:id="rId10"/>
    <p:sldId id="260" r:id="rId11"/>
    <p:sldId id="268" r:id="rId12"/>
    <p:sldId id="265" r:id="rId13"/>
    <p:sldId id="267" r:id="rId14"/>
    <p:sldId id="270" r:id="rId15"/>
    <p:sldId id="263"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livecoventryac-my.sharepoint.com/personal/lunatf_uni_coventry_ac_uk/Documents/Data/Copy%20of%20Farhana%20Year%202%20Pr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ivecoventryac-my.sharepoint.com/personal/lunatf_uni_coventry_ac_uk/Documents/Data/Copy%20of%20Farhana%20Year%202%20Pr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vecoventryac-my.sharepoint.com/personal/lunatf_uni_coventry_ac_uk/Documents/Data/Copy%20of%20Farhana%20Year%202%20Pr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ivecoventryac-my.sharepoint.com/personal/lunatf_uni_coventry_ac_uk/Documents/Data/Copy%20of%20Farhana%20Year%202%20Prp.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engagement with sigma by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'2018 graphs formulas'!$GC$41</c:f>
              <c:strCache>
                <c:ptCount val="1"/>
                <c:pt idx="0">
                  <c:v>Male students</c:v>
                </c:pt>
              </c:strCache>
            </c:strRef>
          </c:tx>
          <c:spPr>
            <a:solidFill>
              <a:srgbClr val="FF0000"/>
            </a:solidFill>
            <a:ln>
              <a:noFill/>
            </a:ln>
            <a:effectLst/>
          </c:spPr>
          <c:invertIfNegative val="0"/>
          <c:cat>
            <c:strRef>
              <c:f>'2018 graphs formulas'!$GB$42:$GB$46</c:f>
              <c:strCache>
                <c:ptCount val="5"/>
                <c:pt idx="0">
                  <c:v>Mech Eng</c:v>
                </c:pt>
                <c:pt idx="1">
                  <c:v>Motor Eng</c:v>
                </c:pt>
                <c:pt idx="2">
                  <c:v>Auto Eng</c:v>
                </c:pt>
                <c:pt idx="3">
                  <c:v>Civil Eng</c:v>
                </c:pt>
                <c:pt idx="4">
                  <c:v>Aero Eng</c:v>
                </c:pt>
              </c:strCache>
            </c:strRef>
          </c:cat>
          <c:val>
            <c:numRef>
              <c:f>'2018 graphs formulas'!$GC$42:$GC$46</c:f>
              <c:numCache>
                <c:formatCode>General</c:formatCode>
                <c:ptCount val="5"/>
                <c:pt idx="0">
                  <c:v>41.296060991105463</c:v>
                </c:pt>
                <c:pt idx="1">
                  <c:v>43.502824858757059</c:v>
                </c:pt>
                <c:pt idx="2">
                  <c:v>38.372093023255815</c:v>
                </c:pt>
                <c:pt idx="3">
                  <c:v>28.018575851393191</c:v>
                </c:pt>
                <c:pt idx="4">
                  <c:v>29.72972972972973</c:v>
                </c:pt>
              </c:numCache>
            </c:numRef>
          </c:val>
          <c:extLst>
            <c:ext xmlns:c16="http://schemas.microsoft.com/office/drawing/2014/chart" uri="{C3380CC4-5D6E-409C-BE32-E72D297353CC}">
              <c16:uniqueId val="{00000000-20A2-4FD1-97BA-D48716613DD8}"/>
            </c:ext>
          </c:extLst>
        </c:ser>
        <c:ser>
          <c:idx val="1"/>
          <c:order val="1"/>
          <c:tx>
            <c:strRef>
              <c:f>'2018 graphs formulas'!$GD$41</c:f>
              <c:strCache>
                <c:ptCount val="1"/>
                <c:pt idx="0">
                  <c:v>Female students </c:v>
                </c:pt>
              </c:strCache>
            </c:strRef>
          </c:tx>
          <c:spPr>
            <a:solidFill>
              <a:srgbClr val="00B0F0"/>
            </a:solidFill>
            <a:ln>
              <a:noFill/>
            </a:ln>
            <a:effectLst/>
          </c:spPr>
          <c:invertIfNegative val="0"/>
          <c:cat>
            <c:strRef>
              <c:f>'2018 graphs formulas'!$GB$42:$GB$46</c:f>
              <c:strCache>
                <c:ptCount val="5"/>
                <c:pt idx="0">
                  <c:v>Mech Eng</c:v>
                </c:pt>
                <c:pt idx="1">
                  <c:v>Motor Eng</c:v>
                </c:pt>
                <c:pt idx="2">
                  <c:v>Auto Eng</c:v>
                </c:pt>
                <c:pt idx="3">
                  <c:v>Civil Eng</c:v>
                </c:pt>
                <c:pt idx="4">
                  <c:v>Aero Eng</c:v>
                </c:pt>
              </c:strCache>
            </c:strRef>
          </c:cat>
          <c:val>
            <c:numRef>
              <c:f>'2018 graphs formulas'!$GD$42:$GD$46</c:f>
              <c:numCache>
                <c:formatCode>General</c:formatCode>
                <c:ptCount val="5"/>
                <c:pt idx="0">
                  <c:v>44.303797468354425</c:v>
                </c:pt>
                <c:pt idx="1">
                  <c:v>28.571428571428569</c:v>
                </c:pt>
                <c:pt idx="2">
                  <c:v>31.578947368421051</c:v>
                </c:pt>
                <c:pt idx="3">
                  <c:v>23.076923076923077</c:v>
                </c:pt>
                <c:pt idx="4">
                  <c:v>37.5</c:v>
                </c:pt>
              </c:numCache>
            </c:numRef>
          </c:val>
          <c:extLst>
            <c:ext xmlns:c16="http://schemas.microsoft.com/office/drawing/2014/chart" uri="{C3380CC4-5D6E-409C-BE32-E72D297353CC}">
              <c16:uniqueId val="{00000001-20A2-4FD1-97BA-D48716613DD8}"/>
            </c:ext>
          </c:extLst>
        </c:ser>
        <c:dLbls>
          <c:showLegendKey val="0"/>
          <c:showVal val="0"/>
          <c:showCatName val="0"/>
          <c:showSerName val="0"/>
          <c:showPercent val="0"/>
          <c:showBubbleSize val="0"/>
        </c:dLbls>
        <c:gapWidth val="219"/>
        <c:overlap val="-27"/>
        <c:axId val="954961960"/>
        <c:axId val="954965240"/>
      </c:barChart>
      <c:catAx>
        <c:axId val="95496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954965240"/>
        <c:crosses val="autoZero"/>
        <c:auto val="1"/>
        <c:lblAlgn val="ctr"/>
        <c:lblOffset val="100"/>
        <c:noMultiLvlLbl val="0"/>
      </c:catAx>
      <c:valAx>
        <c:axId val="954965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54961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engagement with sigma by ethnicity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'2018 graphs formulas'!$GK$56</c:f>
              <c:strCache>
                <c:ptCount val="1"/>
                <c:pt idx="0">
                  <c:v>White students</c:v>
                </c:pt>
              </c:strCache>
            </c:strRef>
          </c:tx>
          <c:spPr>
            <a:solidFill>
              <a:srgbClr val="FF0000"/>
            </a:solidFill>
            <a:ln>
              <a:noFill/>
            </a:ln>
            <a:effectLst/>
          </c:spPr>
          <c:invertIfNegative val="0"/>
          <c:cat>
            <c:strRef>
              <c:f>'2018 graphs formulas'!$GJ$57:$GJ$61</c:f>
              <c:strCache>
                <c:ptCount val="5"/>
                <c:pt idx="0">
                  <c:v>Mech Eng</c:v>
                </c:pt>
                <c:pt idx="1">
                  <c:v>Motor Eng</c:v>
                </c:pt>
                <c:pt idx="2">
                  <c:v>Auto Eng</c:v>
                </c:pt>
                <c:pt idx="3">
                  <c:v>Civil Eng</c:v>
                </c:pt>
                <c:pt idx="4">
                  <c:v>Aero Eng</c:v>
                </c:pt>
              </c:strCache>
            </c:strRef>
          </c:cat>
          <c:val>
            <c:numRef>
              <c:f>'2018 graphs formulas'!$GK$57:$GK$61</c:f>
              <c:numCache>
                <c:formatCode>0%</c:formatCode>
                <c:ptCount val="5"/>
                <c:pt idx="0">
                  <c:v>0.43131868131868134</c:v>
                </c:pt>
                <c:pt idx="1">
                  <c:v>0.42953020134228187</c:v>
                </c:pt>
                <c:pt idx="2">
                  <c:v>0.41843971631205673</c:v>
                </c:pt>
                <c:pt idx="3">
                  <c:v>0.1524822695035461</c:v>
                </c:pt>
                <c:pt idx="4">
                  <c:v>0.2857142857142857</c:v>
                </c:pt>
              </c:numCache>
            </c:numRef>
          </c:val>
          <c:extLst>
            <c:ext xmlns:c16="http://schemas.microsoft.com/office/drawing/2014/chart" uri="{C3380CC4-5D6E-409C-BE32-E72D297353CC}">
              <c16:uniqueId val="{00000000-1E5B-4F01-A5E4-063DE44E204F}"/>
            </c:ext>
          </c:extLst>
        </c:ser>
        <c:ser>
          <c:idx val="1"/>
          <c:order val="1"/>
          <c:tx>
            <c:strRef>
              <c:f>'2018 graphs formulas'!$GL$56</c:f>
              <c:strCache>
                <c:ptCount val="1"/>
                <c:pt idx="0">
                  <c:v>Non-White students</c:v>
                </c:pt>
              </c:strCache>
            </c:strRef>
          </c:tx>
          <c:spPr>
            <a:solidFill>
              <a:srgbClr val="00B0F0"/>
            </a:solidFill>
            <a:ln>
              <a:noFill/>
            </a:ln>
            <a:effectLst/>
          </c:spPr>
          <c:invertIfNegative val="0"/>
          <c:cat>
            <c:strRef>
              <c:f>'2018 graphs formulas'!$GJ$57:$GJ$61</c:f>
              <c:strCache>
                <c:ptCount val="5"/>
                <c:pt idx="0">
                  <c:v>Mech Eng</c:v>
                </c:pt>
                <c:pt idx="1">
                  <c:v>Motor Eng</c:v>
                </c:pt>
                <c:pt idx="2">
                  <c:v>Auto Eng</c:v>
                </c:pt>
                <c:pt idx="3">
                  <c:v>Civil Eng</c:v>
                </c:pt>
                <c:pt idx="4">
                  <c:v>Aero Eng</c:v>
                </c:pt>
              </c:strCache>
            </c:strRef>
          </c:cat>
          <c:val>
            <c:numRef>
              <c:f>'2018 graphs formulas'!$GL$57:$GL$61</c:f>
              <c:numCache>
                <c:formatCode>0%</c:formatCode>
                <c:ptCount val="5"/>
                <c:pt idx="0">
                  <c:v>0.40438247011952189</c:v>
                </c:pt>
                <c:pt idx="1">
                  <c:v>0.42857142857142855</c:v>
                </c:pt>
                <c:pt idx="2">
                  <c:v>0.35585585585585583</c:v>
                </c:pt>
                <c:pt idx="3">
                  <c:v>0.34232365145228216</c:v>
                </c:pt>
                <c:pt idx="4">
                  <c:v>0.31818181818181818</c:v>
                </c:pt>
              </c:numCache>
            </c:numRef>
          </c:val>
          <c:extLst>
            <c:ext xmlns:c16="http://schemas.microsoft.com/office/drawing/2014/chart" uri="{C3380CC4-5D6E-409C-BE32-E72D297353CC}">
              <c16:uniqueId val="{00000001-1E5B-4F01-A5E4-063DE44E204F}"/>
            </c:ext>
          </c:extLst>
        </c:ser>
        <c:dLbls>
          <c:showLegendKey val="0"/>
          <c:showVal val="0"/>
          <c:showCatName val="0"/>
          <c:showSerName val="0"/>
          <c:showPercent val="0"/>
          <c:showBubbleSize val="0"/>
        </c:dLbls>
        <c:gapWidth val="219"/>
        <c:overlap val="-27"/>
        <c:axId val="191385840"/>
        <c:axId val="191382232"/>
      </c:barChart>
      <c:catAx>
        <c:axId val="19138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1382232"/>
        <c:crosses val="autoZero"/>
        <c:auto val="1"/>
        <c:lblAlgn val="ctr"/>
        <c:lblOffset val="100"/>
        <c:noMultiLvlLbl val="0"/>
      </c:catAx>
      <c:valAx>
        <c:axId val="19138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138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engagement with sigma by age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'2018 graphs formulas'!$GI$69</c:f>
              <c:strCache>
                <c:ptCount val="1"/>
                <c:pt idx="0">
                  <c:v>Mature students</c:v>
                </c:pt>
              </c:strCache>
            </c:strRef>
          </c:tx>
          <c:spPr>
            <a:solidFill>
              <a:srgbClr val="FF0000"/>
            </a:solidFill>
            <a:ln>
              <a:noFill/>
            </a:ln>
            <a:effectLst/>
          </c:spPr>
          <c:invertIfNegative val="0"/>
          <c:cat>
            <c:strRef>
              <c:f>'2018 graphs formulas'!$GH$70:$GH$74</c:f>
              <c:strCache>
                <c:ptCount val="5"/>
                <c:pt idx="0">
                  <c:v>Mech Eng</c:v>
                </c:pt>
                <c:pt idx="1">
                  <c:v>Motor Eng</c:v>
                </c:pt>
                <c:pt idx="2">
                  <c:v>Auto Eng</c:v>
                </c:pt>
                <c:pt idx="3">
                  <c:v>Civil Eng</c:v>
                </c:pt>
                <c:pt idx="4">
                  <c:v>Aero Eng</c:v>
                </c:pt>
              </c:strCache>
            </c:strRef>
          </c:cat>
          <c:val>
            <c:numRef>
              <c:f>'2018 graphs formulas'!$GI$70:$GI$74</c:f>
              <c:numCache>
                <c:formatCode>0%</c:formatCode>
                <c:ptCount val="5"/>
                <c:pt idx="0">
                  <c:v>0.49541284403669728</c:v>
                </c:pt>
                <c:pt idx="1">
                  <c:v>0.40196078431372551</c:v>
                </c:pt>
                <c:pt idx="2">
                  <c:v>0.44086021505376344</c:v>
                </c:pt>
                <c:pt idx="3">
                  <c:v>0.2861271676300578</c:v>
                </c:pt>
                <c:pt idx="4">
                  <c:v>0.32142857142857145</c:v>
                </c:pt>
              </c:numCache>
            </c:numRef>
          </c:val>
          <c:extLst>
            <c:ext xmlns:c16="http://schemas.microsoft.com/office/drawing/2014/chart" uri="{C3380CC4-5D6E-409C-BE32-E72D297353CC}">
              <c16:uniqueId val="{00000000-DD6E-4105-A5FC-6E9AAE98AA1F}"/>
            </c:ext>
          </c:extLst>
        </c:ser>
        <c:ser>
          <c:idx val="1"/>
          <c:order val="1"/>
          <c:tx>
            <c:strRef>
              <c:f>'2018 graphs formulas'!$GJ$69</c:f>
              <c:strCache>
                <c:ptCount val="1"/>
                <c:pt idx="0">
                  <c:v>Non-mature students</c:v>
                </c:pt>
              </c:strCache>
            </c:strRef>
          </c:tx>
          <c:spPr>
            <a:solidFill>
              <a:srgbClr val="00B0F0"/>
            </a:solidFill>
            <a:ln>
              <a:noFill/>
            </a:ln>
            <a:effectLst/>
          </c:spPr>
          <c:invertIfNegative val="0"/>
          <c:cat>
            <c:strRef>
              <c:f>'2018 graphs formulas'!$GH$70:$GH$74</c:f>
              <c:strCache>
                <c:ptCount val="5"/>
                <c:pt idx="0">
                  <c:v>Mech Eng</c:v>
                </c:pt>
                <c:pt idx="1">
                  <c:v>Motor Eng</c:v>
                </c:pt>
                <c:pt idx="2">
                  <c:v>Auto Eng</c:v>
                </c:pt>
                <c:pt idx="3">
                  <c:v>Civil Eng</c:v>
                </c:pt>
                <c:pt idx="4">
                  <c:v>Aero Eng</c:v>
                </c:pt>
              </c:strCache>
            </c:strRef>
          </c:cat>
          <c:val>
            <c:numRef>
              <c:f>'2018 graphs formulas'!$GJ$70:$GJ$74</c:f>
              <c:numCache>
                <c:formatCode>0%</c:formatCode>
                <c:ptCount val="5"/>
                <c:pt idx="0">
                  <c:v>0.33488372093023255</c:v>
                </c:pt>
                <c:pt idx="1">
                  <c:v>0.46341463414634149</c:v>
                </c:pt>
                <c:pt idx="2">
                  <c:v>0.31638418079096048</c:v>
                </c:pt>
                <c:pt idx="3">
                  <c:v>0.26076555023923442</c:v>
                </c:pt>
                <c:pt idx="4">
                  <c:v>0.2808988764044944</c:v>
                </c:pt>
              </c:numCache>
            </c:numRef>
          </c:val>
          <c:extLst>
            <c:ext xmlns:c16="http://schemas.microsoft.com/office/drawing/2014/chart" uri="{C3380CC4-5D6E-409C-BE32-E72D297353CC}">
              <c16:uniqueId val="{00000001-DD6E-4105-A5FC-6E9AAE98AA1F}"/>
            </c:ext>
          </c:extLst>
        </c:ser>
        <c:dLbls>
          <c:showLegendKey val="0"/>
          <c:showVal val="0"/>
          <c:showCatName val="0"/>
          <c:showSerName val="0"/>
          <c:showPercent val="0"/>
          <c:showBubbleSize val="0"/>
        </c:dLbls>
        <c:gapWidth val="219"/>
        <c:overlap val="-27"/>
        <c:axId val="998637264"/>
        <c:axId val="998637592"/>
      </c:barChart>
      <c:catAx>
        <c:axId val="99863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98637592"/>
        <c:crosses val="autoZero"/>
        <c:auto val="1"/>
        <c:lblAlgn val="ctr"/>
        <c:lblOffset val="100"/>
        <c:noMultiLvlLbl val="0"/>
      </c:catAx>
      <c:valAx>
        <c:axId val="998637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9863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 engagement with sigma by disability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'2018 graphs formulas'!$GI$83</c:f>
              <c:strCache>
                <c:ptCount val="1"/>
                <c:pt idx="0">
                  <c:v>Non-Disabled students</c:v>
                </c:pt>
              </c:strCache>
            </c:strRef>
          </c:tx>
          <c:spPr>
            <a:solidFill>
              <a:srgbClr val="FF0000"/>
            </a:solidFill>
            <a:ln>
              <a:noFill/>
            </a:ln>
            <a:effectLst/>
          </c:spPr>
          <c:invertIfNegative val="0"/>
          <c:cat>
            <c:strRef>
              <c:f>'2018 graphs formulas'!$GH$84:$GH$88</c:f>
              <c:strCache>
                <c:ptCount val="5"/>
                <c:pt idx="0">
                  <c:v>Mech Eng</c:v>
                </c:pt>
                <c:pt idx="1">
                  <c:v>Motor Eng</c:v>
                </c:pt>
                <c:pt idx="2">
                  <c:v>Auto Eng</c:v>
                </c:pt>
                <c:pt idx="3">
                  <c:v>Civil Eng</c:v>
                </c:pt>
                <c:pt idx="4">
                  <c:v>Aero Eng</c:v>
                </c:pt>
              </c:strCache>
            </c:strRef>
          </c:cat>
          <c:val>
            <c:numRef>
              <c:f>'2018 graphs formulas'!$GI$84:$GI$88</c:f>
              <c:numCache>
                <c:formatCode>0%</c:formatCode>
                <c:ptCount val="5"/>
                <c:pt idx="0">
                  <c:v>0.41592920353982299</c:v>
                </c:pt>
                <c:pt idx="1">
                  <c:v>0.42424242424242425</c:v>
                </c:pt>
                <c:pt idx="2">
                  <c:v>0.36283185840707965</c:v>
                </c:pt>
                <c:pt idx="3">
                  <c:v>0.2640449438202247</c:v>
                </c:pt>
                <c:pt idx="4">
                  <c:v>0.30434782608695654</c:v>
                </c:pt>
              </c:numCache>
            </c:numRef>
          </c:val>
          <c:extLst>
            <c:ext xmlns:c16="http://schemas.microsoft.com/office/drawing/2014/chart" uri="{C3380CC4-5D6E-409C-BE32-E72D297353CC}">
              <c16:uniqueId val="{00000000-B018-45FF-BCC0-15A458B9E70A}"/>
            </c:ext>
          </c:extLst>
        </c:ser>
        <c:ser>
          <c:idx val="1"/>
          <c:order val="1"/>
          <c:tx>
            <c:strRef>
              <c:f>'2018 graphs formulas'!$GJ$83</c:f>
              <c:strCache>
                <c:ptCount val="1"/>
                <c:pt idx="0">
                  <c:v>Disabled students</c:v>
                </c:pt>
              </c:strCache>
            </c:strRef>
          </c:tx>
          <c:spPr>
            <a:solidFill>
              <a:srgbClr val="00B0F0"/>
            </a:solidFill>
            <a:ln>
              <a:noFill/>
            </a:ln>
            <a:effectLst/>
          </c:spPr>
          <c:invertIfNegative val="0"/>
          <c:cat>
            <c:strRef>
              <c:f>'2018 graphs formulas'!$GH$84:$GH$88</c:f>
              <c:strCache>
                <c:ptCount val="5"/>
                <c:pt idx="0">
                  <c:v>Mech Eng</c:v>
                </c:pt>
                <c:pt idx="1">
                  <c:v>Motor Eng</c:v>
                </c:pt>
                <c:pt idx="2">
                  <c:v>Auto Eng</c:v>
                </c:pt>
                <c:pt idx="3">
                  <c:v>Civil Eng</c:v>
                </c:pt>
                <c:pt idx="4">
                  <c:v>Aero Eng</c:v>
                </c:pt>
              </c:strCache>
            </c:strRef>
          </c:cat>
          <c:val>
            <c:numRef>
              <c:f>'2018 graphs formulas'!$GJ$84:$GJ$88</c:f>
              <c:numCache>
                <c:formatCode>0%</c:formatCode>
                <c:ptCount val="5"/>
                <c:pt idx="0">
                  <c:v>0.41333333333333333</c:v>
                </c:pt>
                <c:pt idx="1">
                  <c:v>0.47368421052631576</c:v>
                </c:pt>
                <c:pt idx="2">
                  <c:v>0.625</c:v>
                </c:pt>
                <c:pt idx="3">
                  <c:v>0.38461538461538464</c:v>
                </c:pt>
                <c:pt idx="4">
                  <c:v>0.29411764705882354</c:v>
                </c:pt>
              </c:numCache>
            </c:numRef>
          </c:val>
          <c:extLst>
            <c:ext xmlns:c16="http://schemas.microsoft.com/office/drawing/2014/chart" uri="{C3380CC4-5D6E-409C-BE32-E72D297353CC}">
              <c16:uniqueId val="{00000001-B018-45FF-BCC0-15A458B9E70A}"/>
            </c:ext>
          </c:extLst>
        </c:ser>
        <c:dLbls>
          <c:showLegendKey val="0"/>
          <c:showVal val="0"/>
          <c:showCatName val="0"/>
          <c:showSerName val="0"/>
          <c:showPercent val="0"/>
          <c:showBubbleSize val="0"/>
        </c:dLbls>
        <c:gapWidth val="219"/>
        <c:overlap val="-27"/>
        <c:axId val="194088752"/>
        <c:axId val="194090064"/>
      </c:barChart>
      <c:catAx>
        <c:axId val="19408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4090064"/>
        <c:crosses val="autoZero"/>
        <c:auto val="1"/>
        <c:lblAlgn val="ctr"/>
        <c:lblOffset val="100"/>
        <c:noMultiLvlLbl val="0"/>
      </c:catAx>
      <c:valAx>
        <c:axId val="194090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408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3411E77D-9354-49D6-B0CB-667D845A1ED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33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4DA87C-0512-4F70-BA15-C6A71F1A3315}"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1E77D-9354-49D6-B0CB-667D845A1ED8}" type="slidenum">
              <a:rPr lang="en-GB" smtClean="0"/>
              <a:t>‹#›</a:t>
            </a:fld>
            <a:endParaRPr lang="en-GB"/>
          </a:p>
        </p:txBody>
      </p:sp>
    </p:spTree>
    <p:extLst>
      <p:ext uri="{BB962C8B-B14F-4D97-AF65-F5344CB8AC3E}">
        <p14:creationId xmlns:p14="http://schemas.microsoft.com/office/powerpoint/2010/main" val="41463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5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42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spTree>
    <p:extLst>
      <p:ext uri="{BB962C8B-B14F-4D97-AF65-F5344CB8AC3E}">
        <p14:creationId xmlns:p14="http://schemas.microsoft.com/office/powerpoint/2010/main" val="142836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29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723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60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70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spTree>
    <p:extLst>
      <p:ext uri="{BB962C8B-B14F-4D97-AF65-F5344CB8AC3E}">
        <p14:creationId xmlns:p14="http://schemas.microsoft.com/office/powerpoint/2010/main" val="28444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DA87C-0512-4F70-BA15-C6A71F1A3315}"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11E77D-9354-49D6-B0CB-667D845A1ED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30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DA87C-0512-4F70-BA15-C6A71F1A3315}"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1E77D-9354-49D6-B0CB-667D845A1ED8}"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28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DA87C-0512-4F70-BA15-C6A71F1A3315}" type="datetimeFigureOut">
              <a:rPr lang="en-GB" smtClean="0"/>
              <a:t>25/06/2021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11E77D-9354-49D6-B0CB-667D845A1ED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6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DA87C-0512-4F70-BA15-C6A71F1A3315}"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11E77D-9354-49D6-B0CB-667D845A1ED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4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DA87C-0512-4F70-BA15-C6A71F1A3315}" type="datetimeFigureOut">
              <a:rPr lang="en-GB" smtClean="0"/>
              <a:t>25/06/2021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11E77D-9354-49D6-B0CB-667D845A1ED8}" type="slidenum">
              <a:rPr lang="en-GB" smtClean="0"/>
              <a:t>‹#›</a:t>
            </a:fld>
            <a:endParaRPr lang="en-GB"/>
          </a:p>
        </p:txBody>
      </p:sp>
    </p:spTree>
    <p:extLst>
      <p:ext uri="{BB962C8B-B14F-4D97-AF65-F5344CB8AC3E}">
        <p14:creationId xmlns:p14="http://schemas.microsoft.com/office/powerpoint/2010/main" val="414999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4DA87C-0512-4F70-BA15-C6A71F1A3315}"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1E77D-9354-49D6-B0CB-667D845A1ED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16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4DA87C-0512-4F70-BA15-C6A71F1A3315}"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11E77D-9354-49D6-B0CB-667D845A1ED8}" type="slidenum">
              <a:rPr lang="en-GB" smtClean="0"/>
              <a:t>‹#›</a:t>
            </a:fld>
            <a:endParaRPr lang="en-GB"/>
          </a:p>
        </p:txBody>
      </p:sp>
    </p:spTree>
    <p:extLst>
      <p:ext uri="{BB962C8B-B14F-4D97-AF65-F5344CB8AC3E}">
        <p14:creationId xmlns:p14="http://schemas.microsoft.com/office/powerpoint/2010/main" val="97951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4DA87C-0512-4F70-BA15-C6A71F1A3315}" type="datetimeFigureOut">
              <a:rPr lang="en-GB" smtClean="0"/>
              <a:t>25/06/2021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11E77D-9354-49D6-B0CB-667D845A1ED8}" type="slidenum">
              <a:rPr lang="en-GB" smtClean="0"/>
              <a:t>‹#›</a:t>
            </a:fld>
            <a:endParaRPr lang="en-GB"/>
          </a:p>
        </p:txBody>
      </p:sp>
    </p:spTree>
    <p:extLst>
      <p:ext uri="{BB962C8B-B14F-4D97-AF65-F5344CB8AC3E}">
        <p14:creationId xmlns:p14="http://schemas.microsoft.com/office/powerpoint/2010/main" val="41944447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Engagement of engineers with maths and stats support </a:t>
            </a:r>
          </a:p>
        </p:txBody>
      </p:sp>
      <p:sp>
        <p:nvSpPr>
          <p:cNvPr id="3" name="Subtitle 2"/>
          <p:cNvSpPr>
            <a:spLocks noGrp="1"/>
          </p:cNvSpPr>
          <p:nvPr>
            <p:ph type="subTitle" idx="1"/>
          </p:nvPr>
        </p:nvSpPr>
        <p:spPr/>
        <p:txBody>
          <a:bodyPr>
            <a:normAutofit lnSpcReduction="10000"/>
          </a:bodyPr>
          <a:lstStyle/>
          <a:p>
            <a:r>
              <a:rPr lang="en-GB" dirty="0"/>
              <a:t>Farhana </a:t>
            </a:r>
            <a:r>
              <a:rPr lang="en-GB" dirty="0" err="1"/>
              <a:t>Gokhool</a:t>
            </a:r>
            <a:endParaRPr lang="en-GB" dirty="0"/>
          </a:p>
          <a:p>
            <a:r>
              <a:rPr lang="en-GB" dirty="0"/>
              <a:t>lunatf@uni.coventry.ac.uk</a:t>
            </a:r>
          </a:p>
          <a:p>
            <a:r>
              <a:rPr lang="en-GB" dirty="0"/>
              <a:t>Coventry University</a:t>
            </a:r>
          </a:p>
        </p:txBody>
      </p:sp>
    </p:spTree>
    <p:extLst>
      <p:ext uri="{BB962C8B-B14F-4D97-AF65-F5344CB8AC3E}">
        <p14:creationId xmlns:p14="http://schemas.microsoft.com/office/powerpoint/2010/main" val="400344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Disability on MSS engagement</a:t>
            </a:r>
          </a:p>
        </p:txBody>
      </p:sp>
      <p:sp>
        <p:nvSpPr>
          <p:cNvPr id="5" name="TextBox 4"/>
          <p:cNvSpPr txBox="1"/>
          <p:nvPr/>
        </p:nvSpPr>
        <p:spPr>
          <a:xfrm>
            <a:off x="1206664" y="4195916"/>
            <a:ext cx="4423784" cy="2308324"/>
          </a:xfrm>
          <a:prstGeom prst="rect">
            <a:avLst/>
          </a:prstGeom>
          <a:noFill/>
        </p:spPr>
        <p:txBody>
          <a:bodyPr wrap="square" rtlCol="0">
            <a:spAutoFit/>
          </a:bodyPr>
          <a:lstStyle/>
          <a:p>
            <a:r>
              <a:rPr lang="en-GB" dirty="0"/>
              <a:t> Logistic regression analysis found that disabled students were significantly more likely to visit </a:t>
            </a:r>
            <a:r>
              <a:rPr lang="en-GB" b="1" dirty="0"/>
              <a:t>sigma </a:t>
            </a:r>
            <a:r>
              <a:rPr lang="en-GB" dirty="0"/>
              <a:t>than students with no registered disabilities, returning an adjusted odds ratio of 1.383, 95% CI (1.011, 1.893), p=0.042. This means that disabled students are 1.383 times more likely to visit </a:t>
            </a:r>
            <a:r>
              <a:rPr lang="en-GB" b="1" dirty="0"/>
              <a:t>sigma</a:t>
            </a:r>
            <a:r>
              <a:rPr lang="en-GB" dirty="0"/>
              <a:t>.</a:t>
            </a:r>
          </a:p>
          <a:p>
            <a:endParaRPr lang="en-GB" dirty="0"/>
          </a:p>
        </p:txBody>
      </p:sp>
      <p:graphicFrame>
        <p:nvGraphicFramePr>
          <p:cNvPr id="7" name="Content Placeholder 7"/>
          <p:cNvGraphicFramePr>
            <a:graphicFrameLocks/>
          </p:cNvGraphicFramePr>
          <p:nvPr>
            <p:extLst>
              <p:ext uri="{D42A27DB-BD31-4B8C-83A1-F6EECF244321}">
                <p14:modId xmlns:p14="http://schemas.microsoft.com/office/powerpoint/2010/main" val="1699242817"/>
              </p:ext>
            </p:extLst>
          </p:nvPr>
        </p:nvGraphicFramePr>
        <p:xfrm>
          <a:off x="1337187" y="2667000"/>
          <a:ext cx="4293261" cy="1311910"/>
        </p:xfrm>
        <a:graphic>
          <a:graphicData uri="http://schemas.openxmlformats.org/drawingml/2006/table">
            <a:tbl>
              <a:tblPr>
                <a:tableStyleId>{5C22544A-7EE6-4342-B048-85BDC9FD1C3A}</a:tableStyleId>
              </a:tblPr>
              <a:tblGrid>
                <a:gridCol w="796087">
                  <a:extLst>
                    <a:ext uri="{9D8B030D-6E8A-4147-A177-3AD203B41FA5}">
                      <a16:colId xmlns:a16="http://schemas.microsoft.com/office/drawing/2014/main" val="896546179"/>
                    </a:ext>
                  </a:extLst>
                </a:gridCol>
                <a:gridCol w="709261">
                  <a:extLst>
                    <a:ext uri="{9D8B030D-6E8A-4147-A177-3AD203B41FA5}">
                      <a16:colId xmlns:a16="http://schemas.microsoft.com/office/drawing/2014/main" val="433886001"/>
                    </a:ext>
                  </a:extLst>
                </a:gridCol>
                <a:gridCol w="711621">
                  <a:extLst>
                    <a:ext uri="{9D8B030D-6E8A-4147-A177-3AD203B41FA5}">
                      <a16:colId xmlns:a16="http://schemas.microsoft.com/office/drawing/2014/main" val="3116066287"/>
                    </a:ext>
                  </a:extLst>
                </a:gridCol>
                <a:gridCol w="645204">
                  <a:extLst>
                    <a:ext uri="{9D8B030D-6E8A-4147-A177-3AD203B41FA5}">
                      <a16:colId xmlns:a16="http://schemas.microsoft.com/office/drawing/2014/main" val="3986263151"/>
                    </a:ext>
                  </a:extLst>
                </a:gridCol>
                <a:gridCol w="715544">
                  <a:extLst>
                    <a:ext uri="{9D8B030D-6E8A-4147-A177-3AD203B41FA5}">
                      <a16:colId xmlns:a16="http://schemas.microsoft.com/office/drawing/2014/main" val="1832446860"/>
                    </a:ext>
                  </a:extLst>
                </a:gridCol>
                <a:gridCol w="715544">
                  <a:extLst>
                    <a:ext uri="{9D8B030D-6E8A-4147-A177-3AD203B41FA5}">
                      <a16:colId xmlns:a16="http://schemas.microsoft.com/office/drawing/2014/main" val="3794536661"/>
                    </a:ext>
                  </a:extLst>
                </a:gridCol>
              </a:tblGrid>
              <a:tr h="764330">
                <a:tc>
                  <a:txBody>
                    <a:bodyPr/>
                    <a:lstStyle/>
                    <a:p>
                      <a:pPr algn="l" fontAlgn="b"/>
                      <a:r>
                        <a:rPr lang="en-GB" sz="1400" b="1" i="0" u="none" strike="noStrike" dirty="0">
                          <a:solidFill>
                            <a:schemeClr val="dk1"/>
                          </a:solidFill>
                          <a:effectLst/>
                          <a:latin typeface="+mn-lt"/>
                        </a:rPr>
                        <a:t>Disability</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Number of</a:t>
                      </a:r>
                      <a:r>
                        <a:rPr lang="en-GB" sz="1400" b="1" u="none" strike="noStrike" baseline="0" dirty="0">
                          <a:effectLst/>
                        </a:rPr>
                        <a:t> </a:t>
                      </a:r>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Visitors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b="1" u="none" strike="noStrike" dirty="0">
                          <a:effectLst/>
                        </a:rPr>
                        <a:t>% engage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Average number of visits</a:t>
                      </a:r>
                      <a:endParaRPr lang="en-GB"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8806863"/>
                  </a:ext>
                </a:extLst>
              </a:tr>
              <a:tr h="273790">
                <a:tc>
                  <a:txBody>
                    <a:bodyPr/>
                    <a:lstStyle/>
                    <a:p>
                      <a:pPr algn="l" fontAlgn="b"/>
                      <a:r>
                        <a:rPr lang="en-GB" sz="1400" b="1" i="0" u="none" strike="noStrike" dirty="0">
                          <a:solidFill>
                            <a:schemeClr val="dk1"/>
                          </a:solidFill>
                          <a:effectLst/>
                          <a:latin typeface="+mn-lt"/>
                        </a:rPr>
                        <a:t>No</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2191</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766</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35.0%</a:t>
                      </a:r>
                    </a:p>
                  </a:txBody>
                  <a:tcPr marL="7620" marR="7620" marT="7620" marB="0" anchor="b"/>
                </a:tc>
                <a:tc>
                  <a:txBody>
                    <a:bodyPr/>
                    <a:lstStyle/>
                    <a:p>
                      <a:pPr algn="ctr" fontAlgn="b"/>
                      <a:r>
                        <a:rPr lang="en-GB" sz="1400" b="0" i="0" u="none" strike="noStrike" dirty="0">
                          <a:solidFill>
                            <a:srgbClr val="000000"/>
                          </a:solidFill>
                          <a:effectLst/>
                          <a:latin typeface="+mn-lt"/>
                        </a:rPr>
                        <a:t>4246</a:t>
                      </a:r>
                    </a:p>
                  </a:txBody>
                  <a:tcPr marL="7620" marR="7620" marT="7620" marB="0" anchor="b"/>
                </a:tc>
                <a:tc>
                  <a:txBody>
                    <a:bodyPr/>
                    <a:lstStyle/>
                    <a:p>
                      <a:pPr algn="ctr" fontAlgn="b"/>
                      <a:r>
                        <a:rPr lang="en-GB" sz="1400" u="none" strike="noStrike" dirty="0">
                          <a:effectLst/>
                        </a:rPr>
                        <a:t>5.54</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6469293"/>
                  </a:ext>
                </a:extLst>
              </a:tr>
              <a:tr h="273790">
                <a:tc>
                  <a:txBody>
                    <a:bodyPr/>
                    <a:lstStyle/>
                    <a:p>
                      <a:pPr algn="l" fontAlgn="b"/>
                      <a:r>
                        <a:rPr lang="en-GB" sz="1400" b="1" i="0" u="none" strike="noStrike" dirty="0">
                          <a:solidFill>
                            <a:schemeClr val="dk1"/>
                          </a:solidFill>
                          <a:effectLst/>
                          <a:latin typeface="+mn-lt"/>
                        </a:rPr>
                        <a:t>Yes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187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80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36.8%</a:t>
                      </a:r>
                    </a:p>
                  </a:txBody>
                  <a:tcPr marL="7620" marR="7620" marT="7620" marB="0" anchor="b"/>
                </a:tc>
                <a:tc>
                  <a:txBody>
                    <a:bodyPr/>
                    <a:lstStyle/>
                    <a:p>
                      <a:pPr algn="ctr" fontAlgn="b"/>
                      <a:r>
                        <a:rPr lang="en-GB" sz="1400" u="none" strike="noStrike" dirty="0">
                          <a:effectLst/>
                        </a:rPr>
                        <a:t>357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4.46</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0886617"/>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794709718"/>
              </p:ext>
            </p:extLst>
          </p:nvPr>
        </p:nvGraphicFramePr>
        <p:xfrm>
          <a:off x="5958840" y="271581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93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a:t>
            </a:r>
          </a:p>
        </p:txBody>
      </p:sp>
      <p:sp>
        <p:nvSpPr>
          <p:cNvPr id="3" name="Content Placeholder 2"/>
          <p:cNvSpPr>
            <a:spLocks noGrp="1"/>
          </p:cNvSpPr>
          <p:nvPr>
            <p:ph idx="1"/>
          </p:nvPr>
        </p:nvSpPr>
        <p:spPr/>
        <p:txBody>
          <a:bodyPr/>
          <a:lstStyle/>
          <a:p>
            <a:r>
              <a:rPr lang="en-GB" dirty="0"/>
              <a:t>Ethnicity, disability, and age were all significant predictors of engagement</a:t>
            </a:r>
          </a:p>
          <a:p>
            <a:r>
              <a:rPr lang="en-GB" dirty="0"/>
              <a:t>Black, South Asian and Asian Other students were all significantly more likely to engage with </a:t>
            </a:r>
            <a:r>
              <a:rPr lang="en-GB" b="1" dirty="0"/>
              <a:t>sigma </a:t>
            </a:r>
            <a:r>
              <a:rPr lang="en-GB" dirty="0"/>
              <a:t>than White students! </a:t>
            </a:r>
          </a:p>
          <a:p>
            <a:r>
              <a:rPr lang="en-GB" dirty="0"/>
              <a:t>Mature students engage significantly more than non-mature students, mirroring what was found in [O’Sullivan et al, 2014].</a:t>
            </a:r>
          </a:p>
          <a:p>
            <a:r>
              <a:rPr lang="en-GB" dirty="0"/>
              <a:t>Gender is not a predictor of engagement for engineering students</a:t>
            </a:r>
          </a:p>
        </p:txBody>
      </p:sp>
    </p:spTree>
    <p:extLst>
      <p:ext uri="{BB962C8B-B14F-4D97-AF65-F5344CB8AC3E}">
        <p14:creationId xmlns:p14="http://schemas.microsoft.com/office/powerpoint/2010/main" val="331786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plans </a:t>
            </a:r>
          </a:p>
        </p:txBody>
      </p:sp>
      <p:sp>
        <p:nvSpPr>
          <p:cNvPr id="3" name="Content Placeholder 2"/>
          <p:cNvSpPr>
            <a:spLocks noGrp="1"/>
          </p:cNvSpPr>
          <p:nvPr>
            <p:ph idx="1"/>
          </p:nvPr>
        </p:nvSpPr>
        <p:spPr/>
        <p:txBody>
          <a:bodyPr>
            <a:normAutofit lnSpcReduction="10000"/>
          </a:bodyPr>
          <a:lstStyle/>
          <a:p>
            <a:r>
              <a:rPr lang="en-GB" dirty="0"/>
              <a:t>Using hurdle model for further statistical analysis of the dataset, both of engineering students and all students. Difference in average number of visits across groups highlights the need for analysis on count data</a:t>
            </a:r>
          </a:p>
          <a:p>
            <a:r>
              <a:rPr lang="en-GB" dirty="0"/>
              <a:t>Use of maths anxiety/resilience (Betz, 1978 and </a:t>
            </a:r>
            <a:r>
              <a:rPr lang="en-GB" dirty="0" err="1"/>
              <a:t>Kooken</a:t>
            </a:r>
            <a:r>
              <a:rPr lang="en-GB" dirty="0"/>
              <a:t> et al, 2013) questionnaires to investigate impact of these characteristics on MSS engagement</a:t>
            </a:r>
          </a:p>
          <a:p>
            <a:r>
              <a:rPr lang="en-GB" dirty="0"/>
              <a:t>Deliver intervention to promote engagement of anxious students</a:t>
            </a:r>
          </a:p>
          <a:p>
            <a:r>
              <a:rPr lang="en-GB" dirty="0"/>
              <a:t>Interviews to better understand student non-engagement with MSS</a:t>
            </a:r>
          </a:p>
        </p:txBody>
      </p:sp>
    </p:spTree>
    <p:extLst>
      <p:ext uri="{BB962C8B-B14F-4D97-AF65-F5344CB8AC3E}">
        <p14:creationId xmlns:p14="http://schemas.microsoft.com/office/powerpoint/2010/main" val="362425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55000" lnSpcReduction="20000"/>
          </a:bodyPr>
          <a:lstStyle/>
          <a:p>
            <a:r>
              <a:rPr lang="en-GB" dirty="0"/>
              <a:t>[Amos and </a:t>
            </a:r>
            <a:r>
              <a:rPr lang="en-GB" dirty="0" err="1"/>
              <a:t>Doku</a:t>
            </a:r>
            <a:r>
              <a:rPr lang="en-GB" dirty="0"/>
              <a:t>, 2020] Amos, V. and </a:t>
            </a:r>
            <a:r>
              <a:rPr lang="en-GB" dirty="0" err="1"/>
              <a:t>Doku</a:t>
            </a:r>
            <a:r>
              <a:rPr lang="en-GB" dirty="0"/>
              <a:t>, A. (2020). Black, </a:t>
            </a:r>
            <a:r>
              <a:rPr lang="en-GB" dirty="0" err="1"/>
              <a:t>asian</a:t>
            </a:r>
            <a:r>
              <a:rPr lang="en-GB" dirty="0"/>
              <a:t> and minority ethnic student attainment at </a:t>
            </a:r>
            <a:r>
              <a:rPr lang="en-GB" dirty="0" err="1"/>
              <a:t>uk</a:t>
            </a:r>
            <a:r>
              <a:rPr lang="en-GB" dirty="0"/>
              <a:t> universities: Closing the gap.</a:t>
            </a:r>
          </a:p>
          <a:p>
            <a:r>
              <a:rPr lang="en-GB" dirty="0"/>
              <a:t>[Betz, 1978] Betz, N. E. (1978). Prevalence, distribution, and correlates of math anxiety in college students. </a:t>
            </a:r>
            <a:r>
              <a:rPr lang="en-GB" i="1" dirty="0"/>
              <a:t>Journal of </a:t>
            </a:r>
            <a:r>
              <a:rPr lang="en-GB" i="1" dirty="0" err="1"/>
              <a:t>counseling</a:t>
            </a:r>
            <a:r>
              <a:rPr lang="en-GB" i="1" dirty="0"/>
              <a:t> psychology</a:t>
            </a:r>
            <a:r>
              <a:rPr lang="en-GB" dirty="0"/>
              <a:t>, 25(5):441.</a:t>
            </a:r>
          </a:p>
          <a:p>
            <a:r>
              <a:rPr lang="en-GB" dirty="0"/>
              <a:t>[</a:t>
            </a:r>
            <a:r>
              <a:rPr lang="en-GB" dirty="0" err="1"/>
              <a:t>Kooken</a:t>
            </a:r>
            <a:r>
              <a:rPr lang="en-GB" dirty="0"/>
              <a:t> et al., 2013] </a:t>
            </a:r>
            <a:r>
              <a:rPr lang="en-GB" dirty="0" err="1"/>
              <a:t>Kooken</a:t>
            </a:r>
            <a:r>
              <a:rPr lang="en-GB" dirty="0"/>
              <a:t>, J., Welsh, M. E., </a:t>
            </a:r>
            <a:r>
              <a:rPr lang="en-GB" dirty="0" err="1"/>
              <a:t>Mccoach</a:t>
            </a:r>
            <a:r>
              <a:rPr lang="en-GB" dirty="0"/>
              <a:t>, D. B., Johnson-Wilder, S., and Lee, C. (2013). Measuring mathematical resilience: an application of the construct of resilience to the study of mathematics.</a:t>
            </a:r>
          </a:p>
          <a:p>
            <a:r>
              <a:rPr lang="en-GB" dirty="0"/>
              <a:t>[Lawson et al., 2003] Lawson, D., Croft, A., and </a:t>
            </a:r>
            <a:r>
              <a:rPr lang="en-GB" dirty="0" err="1"/>
              <a:t>Halpin</a:t>
            </a:r>
            <a:r>
              <a:rPr lang="en-GB" dirty="0"/>
              <a:t>, M. (2003). Good practice in the provision of mathematics support centres. </a:t>
            </a:r>
            <a:r>
              <a:rPr lang="en-GB" i="1" dirty="0"/>
              <a:t>LTSN Maths, Stats &amp; OR Network</a:t>
            </a:r>
            <a:r>
              <a:rPr lang="en-GB" dirty="0"/>
              <a:t>.</a:t>
            </a:r>
          </a:p>
          <a:p>
            <a:r>
              <a:rPr lang="en-GB" dirty="0"/>
              <a:t>[</a:t>
            </a:r>
            <a:r>
              <a:rPr lang="en-GB" dirty="0" err="1"/>
              <a:t>Neves</a:t>
            </a:r>
            <a:r>
              <a:rPr lang="en-GB" dirty="0"/>
              <a:t>, 2018] </a:t>
            </a:r>
            <a:r>
              <a:rPr lang="en-GB" dirty="0" err="1"/>
              <a:t>Neves</a:t>
            </a:r>
            <a:r>
              <a:rPr lang="en-GB" dirty="0"/>
              <a:t>, J. (2018). </a:t>
            </a:r>
            <a:r>
              <a:rPr lang="en-GB" dirty="0" err="1"/>
              <a:t>Uk</a:t>
            </a:r>
            <a:r>
              <a:rPr lang="en-GB" dirty="0"/>
              <a:t> engagement survey.</a:t>
            </a:r>
          </a:p>
          <a:p>
            <a:r>
              <a:rPr lang="en-US" dirty="0"/>
              <a:t>[O’Sullivan et al., 2014] O’Sullivan, C., Mac an </a:t>
            </a:r>
            <a:r>
              <a:rPr lang="en-US" dirty="0" err="1"/>
              <a:t>Bhaird</a:t>
            </a:r>
            <a:r>
              <a:rPr lang="en-US" dirty="0"/>
              <a:t>, C., Fitzmaurice, O., and Ni </a:t>
            </a:r>
            <a:r>
              <a:rPr lang="en-US" dirty="0" err="1"/>
              <a:t>Fhlionn</a:t>
            </a:r>
            <a:r>
              <a:rPr lang="en-US" dirty="0"/>
              <a:t>, E. (2014). An </a:t>
            </a:r>
            <a:r>
              <a:rPr lang="en-US" dirty="0" err="1"/>
              <a:t>irish</a:t>
            </a:r>
            <a:r>
              <a:rPr lang="en-US" dirty="0"/>
              <a:t> mathematics learning support network (</a:t>
            </a:r>
            <a:r>
              <a:rPr lang="en-US" dirty="0" err="1"/>
              <a:t>imlsn</a:t>
            </a:r>
            <a:r>
              <a:rPr lang="en-US" dirty="0"/>
              <a:t>) report on student evaluation of mathematics learning support: Insights from a large scale multi-institutional survey.</a:t>
            </a:r>
          </a:p>
          <a:p>
            <a:r>
              <a:rPr lang="en-GB" dirty="0"/>
              <a:t>[Smith, 2019] Smith, S. (2019). The attainment and experience of our </a:t>
            </a:r>
            <a:r>
              <a:rPr lang="en-GB" dirty="0" err="1"/>
              <a:t>lbu</a:t>
            </a:r>
            <a:r>
              <a:rPr lang="en-GB" dirty="0"/>
              <a:t> </a:t>
            </a:r>
            <a:r>
              <a:rPr lang="en-GB" dirty="0" err="1"/>
              <a:t>bame</a:t>
            </a:r>
            <a:r>
              <a:rPr lang="en-GB" dirty="0"/>
              <a:t> students - what do colleagues and student perspectives tell us?(and what can we do about it?. ).</a:t>
            </a:r>
          </a:p>
          <a:p>
            <a:endParaRPr lang="en-GB" dirty="0"/>
          </a:p>
          <a:p>
            <a:endParaRPr lang="en-GB" dirty="0"/>
          </a:p>
        </p:txBody>
      </p:sp>
    </p:spTree>
    <p:extLst>
      <p:ext uri="{BB962C8B-B14F-4D97-AF65-F5344CB8AC3E}">
        <p14:creationId xmlns:p14="http://schemas.microsoft.com/office/powerpoint/2010/main" val="23243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MSS</a:t>
            </a:r>
          </a:p>
        </p:txBody>
      </p:sp>
      <p:sp>
        <p:nvSpPr>
          <p:cNvPr id="3" name="Content Placeholder 2"/>
          <p:cNvSpPr>
            <a:spLocks noGrp="1"/>
          </p:cNvSpPr>
          <p:nvPr>
            <p:ph idx="1"/>
          </p:nvPr>
        </p:nvSpPr>
        <p:spPr/>
        <p:txBody>
          <a:bodyPr>
            <a:normAutofit lnSpcReduction="10000"/>
          </a:bodyPr>
          <a:lstStyle/>
          <a:p>
            <a:r>
              <a:rPr lang="en-GB" dirty="0"/>
              <a:t>“Any facility offered to students (not necessarily of mathematics) which is in addition to their regular programme of teaching through lectures, tutorials, seminars, problems classes, personal tutorials, etc.”  (Lawson et al, 2003)</a:t>
            </a:r>
          </a:p>
          <a:p>
            <a:r>
              <a:rPr lang="en-GB" dirty="0"/>
              <a:t>Now rolled out across 88 of 103 UK institutions </a:t>
            </a:r>
          </a:p>
          <a:p>
            <a:r>
              <a:rPr lang="en-GB" dirty="0"/>
              <a:t>Offers drop-in services, appointments, handouts, videos, and now online support </a:t>
            </a:r>
          </a:p>
          <a:p>
            <a:r>
              <a:rPr lang="en-GB" dirty="0"/>
              <a:t>However, many students still do not engage with MSS, though it may be of benefit to them</a:t>
            </a:r>
          </a:p>
          <a:p>
            <a:endParaRPr lang="en-GB" dirty="0"/>
          </a:p>
          <a:p>
            <a:endParaRPr lang="en-GB" dirty="0"/>
          </a:p>
        </p:txBody>
      </p:sp>
    </p:spTree>
    <p:extLst>
      <p:ext uri="{BB962C8B-B14F-4D97-AF65-F5344CB8AC3E}">
        <p14:creationId xmlns:p14="http://schemas.microsoft.com/office/powerpoint/2010/main" val="24349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Engagement of engineering students</a:t>
            </a:r>
          </a:p>
        </p:txBody>
      </p:sp>
      <p:sp>
        <p:nvSpPr>
          <p:cNvPr id="9" name="Content Placeholder 8"/>
          <p:cNvSpPr>
            <a:spLocks noGrp="1"/>
          </p:cNvSpPr>
          <p:nvPr>
            <p:ph idx="1"/>
          </p:nvPr>
        </p:nvSpPr>
        <p:spPr/>
        <p:txBody>
          <a:bodyPr/>
          <a:lstStyle/>
          <a:p>
            <a:r>
              <a:rPr lang="en-GB" dirty="0"/>
              <a:t>36% of engineering students visited </a:t>
            </a:r>
            <a:r>
              <a:rPr lang="en-GB" b="1" dirty="0"/>
              <a:t>sigma</a:t>
            </a:r>
            <a:r>
              <a:rPr lang="en-GB" dirty="0"/>
              <a:t> at least once, compared to 34% of students from maths-based courses and only 11% on other courses</a:t>
            </a:r>
          </a:p>
        </p:txBody>
      </p:sp>
      <p:graphicFrame>
        <p:nvGraphicFramePr>
          <p:cNvPr id="5" name="Table 4"/>
          <p:cNvGraphicFramePr>
            <a:graphicFrameLocks noGrp="1"/>
          </p:cNvGraphicFramePr>
          <p:nvPr>
            <p:extLst>
              <p:ext uri="{D42A27DB-BD31-4B8C-83A1-F6EECF244321}">
                <p14:modId xmlns:p14="http://schemas.microsoft.com/office/powerpoint/2010/main" val="3027341544"/>
              </p:ext>
            </p:extLst>
          </p:nvPr>
        </p:nvGraphicFramePr>
        <p:xfrm>
          <a:off x="2553295" y="3609614"/>
          <a:ext cx="7085407" cy="1794207"/>
        </p:xfrm>
        <a:graphic>
          <a:graphicData uri="http://schemas.openxmlformats.org/drawingml/2006/table">
            <a:tbl>
              <a:tblPr>
                <a:tableStyleId>{5C22544A-7EE6-4342-B048-85BDC9FD1C3A}</a:tableStyleId>
              </a:tblPr>
              <a:tblGrid>
                <a:gridCol w="1072870">
                  <a:extLst>
                    <a:ext uri="{9D8B030D-6E8A-4147-A177-3AD203B41FA5}">
                      <a16:colId xmlns:a16="http://schemas.microsoft.com/office/drawing/2014/main" val="244005477"/>
                    </a:ext>
                  </a:extLst>
                </a:gridCol>
                <a:gridCol w="1072870">
                  <a:extLst>
                    <a:ext uri="{9D8B030D-6E8A-4147-A177-3AD203B41FA5}">
                      <a16:colId xmlns:a16="http://schemas.microsoft.com/office/drawing/2014/main" val="3696551266"/>
                    </a:ext>
                  </a:extLst>
                </a:gridCol>
                <a:gridCol w="1072870">
                  <a:extLst>
                    <a:ext uri="{9D8B030D-6E8A-4147-A177-3AD203B41FA5}">
                      <a16:colId xmlns:a16="http://schemas.microsoft.com/office/drawing/2014/main" val="1852153215"/>
                    </a:ext>
                  </a:extLst>
                </a:gridCol>
                <a:gridCol w="1069037">
                  <a:extLst>
                    <a:ext uri="{9D8B030D-6E8A-4147-A177-3AD203B41FA5}">
                      <a16:colId xmlns:a16="http://schemas.microsoft.com/office/drawing/2014/main" val="1744259721"/>
                    </a:ext>
                  </a:extLst>
                </a:gridCol>
                <a:gridCol w="1724890">
                  <a:extLst>
                    <a:ext uri="{9D8B030D-6E8A-4147-A177-3AD203B41FA5}">
                      <a16:colId xmlns:a16="http://schemas.microsoft.com/office/drawing/2014/main" val="2346550539"/>
                    </a:ext>
                  </a:extLst>
                </a:gridCol>
                <a:gridCol w="1072870">
                  <a:extLst>
                    <a:ext uri="{9D8B030D-6E8A-4147-A177-3AD203B41FA5}">
                      <a16:colId xmlns:a16="http://schemas.microsoft.com/office/drawing/2014/main" val="1027731767"/>
                    </a:ext>
                  </a:extLst>
                </a:gridCol>
              </a:tblGrid>
              <a:tr h="672268">
                <a:tc>
                  <a:txBody>
                    <a:bodyPr/>
                    <a:lstStyle/>
                    <a:p>
                      <a:pPr algn="ctr" fontAlgn="ctr"/>
                      <a:r>
                        <a:rPr lang="en-GB" sz="1400" b="1" u="none" strike="noStrike" dirty="0">
                          <a:effectLst/>
                        </a:rPr>
                        <a:t>Course</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1" u="none" strike="noStrike" dirty="0">
                          <a:effectLst/>
                        </a:rPr>
                        <a:t>Number of enrolled students</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1" u="none" strike="noStrike" dirty="0">
                          <a:effectLst/>
                        </a:rPr>
                        <a:t>Number of students using MSS (visitors)</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1" i="0" u="none" strike="noStrike" dirty="0">
                          <a:solidFill>
                            <a:srgbClr val="000000"/>
                          </a:solidFill>
                          <a:effectLst/>
                          <a:latin typeface="+mn-lt"/>
                        </a:rPr>
                        <a:t>% engaged</a:t>
                      </a:r>
                    </a:p>
                  </a:txBody>
                  <a:tcPr marL="7620" marR="7620" marT="7620" marB="0" anchor="ctr"/>
                </a:tc>
                <a:tc>
                  <a:txBody>
                    <a:bodyPr/>
                    <a:lstStyle/>
                    <a:p>
                      <a:pPr algn="ctr" fontAlgn="ctr"/>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1" u="none" strike="noStrike" dirty="0">
                          <a:effectLst/>
                        </a:rPr>
                        <a:t>Average number of visits per visitor</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7672591"/>
                  </a:ext>
                </a:extLst>
              </a:tr>
              <a:tr h="240812">
                <a:tc>
                  <a:txBody>
                    <a:bodyPr/>
                    <a:lstStyle/>
                    <a:p>
                      <a:pPr algn="ctr" fontAlgn="ctr"/>
                      <a:r>
                        <a:rPr lang="en-GB" sz="1400" b="1" u="none" strike="noStrike" dirty="0">
                          <a:effectLst/>
                        </a:rPr>
                        <a:t>Engineering</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2377</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dirty="0">
                          <a:effectLst/>
                        </a:rPr>
                        <a:t>846</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0" i="0" u="none" strike="noStrike" dirty="0">
                          <a:solidFill>
                            <a:srgbClr val="000000"/>
                          </a:solidFill>
                          <a:effectLst/>
                          <a:latin typeface="+mn-lt"/>
                        </a:rPr>
                        <a:t>35.6%</a:t>
                      </a:r>
                    </a:p>
                  </a:txBody>
                  <a:tcPr marL="7620" marR="7620" marT="7620" marB="0" anchor="ctr"/>
                </a:tc>
                <a:tc>
                  <a:txBody>
                    <a:bodyPr/>
                    <a:lstStyle/>
                    <a:p>
                      <a:pPr algn="ctr" fontAlgn="ctr"/>
                      <a:r>
                        <a:rPr lang="en-GB" sz="1400" u="none" strike="noStrike" dirty="0">
                          <a:effectLst/>
                        </a:rPr>
                        <a:t>4603</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5.44</a:t>
                      </a:r>
                      <a:endParaRPr lang="en-GB" sz="14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78692431"/>
                  </a:ext>
                </a:extLst>
              </a:tr>
              <a:tr h="451523">
                <a:tc>
                  <a:txBody>
                    <a:bodyPr/>
                    <a:lstStyle/>
                    <a:p>
                      <a:pPr algn="ctr" fontAlgn="ctr"/>
                      <a:r>
                        <a:rPr lang="en-GB" sz="1400" b="1" u="none" strike="noStrike" dirty="0">
                          <a:effectLst/>
                        </a:rPr>
                        <a:t>Maths-based</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2571</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872</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0" i="0" u="none" strike="noStrike" dirty="0">
                          <a:solidFill>
                            <a:srgbClr val="000000"/>
                          </a:solidFill>
                          <a:effectLst/>
                          <a:latin typeface="+mn-lt"/>
                        </a:rPr>
                        <a:t>33.9%</a:t>
                      </a:r>
                    </a:p>
                  </a:txBody>
                  <a:tcPr marL="7620" marR="7620" marT="7620" marB="0" anchor="ctr"/>
                </a:tc>
                <a:tc>
                  <a:txBody>
                    <a:bodyPr/>
                    <a:lstStyle/>
                    <a:p>
                      <a:pPr algn="ctr" fontAlgn="ctr"/>
                      <a:r>
                        <a:rPr lang="en-GB" sz="1400" u="none" strike="noStrike" dirty="0">
                          <a:effectLst/>
                        </a:rPr>
                        <a:t>6487</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dirty="0">
                          <a:effectLst/>
                        </a:rPr>
                        <a:t>7.44</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53909669"/>
                  </a:ext>
                </a:extLst>
              </a:tr>
              <a:tr h="240812">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2251</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a:effectLst/>
                        </a:rPr>
                        <a:t>237</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b="0" i="0" u="none" strike="noStrike" dirty="0">
                          <a:solidFill>
                            <a:srgbClr val="000000"/>
                          </a:solidFill>
                          <a:effectLst/>
                          <a:latin typeface="+mn-lt"/>
                        </a:rPr>
                        <a:t>10.5%</a:t>
                      </a:r>
                    </a:p>
                  </a:txBody>
                  <a:tcPr marL="7620" marR="7620" marT="7620" marB="0" anchor="ctr"/>
                </a:tc>
                <a:tc>
                  <a:txBody>
                    <a:bodyPr/>
                    <a:lstStyle/>
                    <a:p>
                      <a:pPr algn="ctr" fontAlgn="ctr"/>
                      <a:r>
                        <a:rPr lang="en-GB" sz="1400" u="none" strike="noStrike">
                          <a:effectLst/>
                        </a:rPr>
                        <a:t>397</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400" u="none" strike="noStrike" dirty="0">
                          <a:effectLst/>
                        </a:rPr>
                        <a:t>1.68</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5160646"/>
                  </a:ext>
                </a:extLst>
              </a:tr>
            </a:tbl>
          </a:graphicData>
        </a:graphic>
      </p:graphicFrame>
    </p:spTree>
    <p:extLst>
      <p:ext uri="{BB962C8B-B14F-4D97-AF65-F5344CB8AC3E}">
        <p14:creationId xmlns:p14="http://schemas.microsoft.com/office/powerpoint/2010/main" val="103118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Logistic Regression</a:t>
            </a:r>
          </a:p>
        </p:txBody>
      </p:sp>
      <p:sp>
        <p:nvSpPr>
          <p:cNvPr id="5" name="Content Placeholder 4"/>
          <p:cNvSpPr>
            <a:spLocks noGrp="1"/>
          </p:cNvSpPr>
          <p:nvPr>
            <p:ph idx="1"/>
          </p:nvPr>
        </p:nvSpPr>
        <p:spPr>
          <a:xfrm>
            <a:off x="1295402" y="2600474"/>
            <a:ext cx="9601196" cy="3318936"/>
          </a:xfrm>
        </p:spPr>
        <p:txBody>
          <a:bodyPr/>
          <a:lstStyle/>
          <a:p>
            <a:r>
              <a:rPr lang="en-GB" dirty="0"/>
              <a:t>Logistic regression analysis was used to identify which factors are predictors of engagement with </a:t>
            </a:r>
            <a:r>
              <a:rPr lang="en-GB" b="1" dirty="0"/>
              <a:t>sigma. </a:t>
            </a:r>
          </a:p>
          <a:p>
            <a:r>
              <a:rPr lang="en-GB" dirty="0"/>
              <a:t>The independent variables were course, age, gender, ethnicity, and disability. </a:t>
            </a:r>
          </a:p>
          <a:p>
            <a:r>
              <a:rPr lang="en-GB" dirty="0"/>
              <a:t>The dependent variable is whether a student engaged with </a:t>
            </a:r>
            <a:r>
              <a:rPr lang="en-GB" b="1" dirty="0"/>
              <a:t>sigma</a:t>
            </a:r>
            <a:r>
              <a:rPr lang="en-GB" dirty="0"/>
              <a:t> (given a count of 1) or not (given a count of 0).</a:t>
            </a:r>
          </a:p>
        </p:txBody>
      </p:sp>
    </p:spTree>
    <p:extLst>
      <p:ext uri="{BB962C8B-B14F-4D97-AF65-F5344CB8AC3E}">
        <p14:creationId xmlns:p14="http://schemas.microsoft.com/office/powerpoint/2010/main" val="183039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Gender on MSS engagement</a:t>
            </a:r>
          </a:p>
        </p:txBody>
      </p:sp>
      <p:sp>
        <p:nvSpPr>
          <p:cNvPr id="6" name="TextBox 5"/>
          <p:cNvSpPr txBox="1"/>
          <p:nvPr/>
        </p:nvSpPr>
        <p:spPr>
          <a:xfrm>
            <a:off x="6008914" y="3565387"/>
            <a:ext cx="4979125" cy="923330"/>
          </a:xfrm>
          <a:prstGeom prst="rect">
            <a:avLst/>
          </a:prstGeom>
          <a:noFill/>
        </p:spPr>
        <p:txBody>
          <a:bodyPr wrap="square" rtlCol="0">
            <a:spAutoFit/>
          </a:bodyPr>
          <a:lstStyle/>
          <a:p>
            <a:r>
              <a:rPr lang="en-GB" dirty="0"/>
              <a:t>Gender does not significantly predict whether a student is likely to visit </a:t>
            </a:r>
            <a:r>
              <a:rPr lang="en-GB" b="1" dirty="0"/>
              <a:t>sigma</a:t>
            </a:r>
            <a:r>
              <a:rPr lang="en-GB" dirty="0"/>
              <a:t>, with female students returning an adjusted odds ratio of 0.913, p=0.548.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0708383"/>
              </p:ext>
            </p:extLst>
          </p:nvPr>
        </p:nvGraphicFramePr>
        <p:xfrm>
          <a:off x="1295402" y="3565387"/>
          <a:ext cx="4473253" cy="1311910"/>
        </p:xfrm>
        <a:graphic>
          <a:graphicData uri="http://schemas.openxmlformats.org/drawingml/2006/table">
            <a:tbl>
              <a:tblPr>
                <a:tableStyleId>{5C22544A-7EE6-4342-B048-85BDC9FD1C3A}</a:tableStyleId>
              </a:tblPr>
              <a:tblGrid>
                <a:gridCol w="745542">
                  <a:extLst>
                    <a:ext uri="{9D8B030D-6E8A-4147-A177-3AD203B41FA5}">
                      <a16:colId xmlns:a16="http://schemas.microsoft.com/office/drawing/2014/main" val="896546179"/>
                    </a:ext>
                  </a:extLst>
                </a:gridCol>
                <a:gridCol w="822917">
                  <a:extLst>
                    <a:ext uri="{9D8B030D-6E8A-4147-A177-3AD203B41FA5}">
                      <a16:colId xmlns:a16="http://schemas.microsoft.com/office/drawing/2014/main" val="433886001"/>
                    </a:ext>
                  </a:extLst>
                </a:gridCol>
                <a:gridCol w="741455">
                  <a:extLst>
                    <a:ext uri="{9D8B030D-6E8A-4147-A177-3AD203B41FA5}">
                      <a16:colId xmlns:a16="http://schemas.microsoft.com/office/drawing/2014/main" val="3116066287"/>
                    </a:ext>
                  </a:extLst>
                </a:gridCol>
                <a:gridCol w="672255">
                  <a:extLst>
                    <a:ext uri="{9D8B030D-6E8A-4147-A177-3AD203B41FA5}">
                      <a16:colId xmlns:a16="http://schemas.microsoft.com/office/drawing/2014/main" val="3986263151"/>
                    </a:ext>
                  </a:extLst>
                </a:gridCol>
                <a:gridCol w="745542">
                  <a:extLst>
                    <a:ext uri="{9D8B030D-6E8A-4147-A177-3AD203B41FA5}">
                      <a16:colId xmlns:a16="http://schemas.microsoft.com/office/drawing/2014/main" val="1832446860"/>
                    </a:ext>
                  </a:extLst>
                </a:gridCol>
                <a:gridCol w="745542">
                  <a:extLst>
                    <a:ext uri="{9D8B030D-6E8A-4147-A177-3AD203B41FA5}">
                      <a16:colId xmlns:a16="http://schemas.microsoft.com/office/drawing/2014/main" val="3794536661"/>
                    </a:ext>
                  </a:extLst>
                </a:gridCol>
              </a:tblGrid>
              <a:tr h="764330">
                <a:tc>
                  <a:txBody>
                    <a:bodyPr/>
                    <a:lstStyle/>
                    <a:p>
                      <a:pPr algn="l" fontAlgn="b"/>
                      <a:r>
                        <a:rPr lang="en-GB" sz="1400" b="1" u="none" strike="noStrike" dirty="0">
                          <a:effectLst/>
                        </a:rPr>
                        <a:t>Gender</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Number of</a:t>
                      </a:r>
                      <a:r>
                        <a:rPr lang="en-GB" sz="1400" b="1" u="none" strike="noStrike" baseline="0" dirty="0">
                          <a:effectLst/>
                        </a:rPr>
                        <a:t> </a:t>
                      </a:r>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Visitors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b="1" u="none" strike="noStrike" dirty="0">
                          <a:effectLst/>
                        </a:rPr>
                        <a:t>% engaged</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Average number of visits</a:t>
                      </a:r>
                      <a:endParaRPr lang="en-GB"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8806863"/>
                  </a:ext>
                </a:extLst>
              </a:tr>
              <a:tr h="273790">
                <a:tc>
                  <a:txBody>
                    <a:bodyPr/>
                    <a:lstStyle/>
                    <a:p>
                      <a:pPr algn="l" fontAlgn="b"/>
                      <a:r>
                        <a:rPr lang="en-GB" sz="1400" b="1" u="none" strike="noStrike" dirty="0">
                          <a:effectLst/>
                        </a:rPr>
                        <a:t>Male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2139</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770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36.0%</a:t>
                      </a:r>
                    </a:p>
                  </a:txBody>
                  <a:tcPr marL="7620" marR="7620" marT="7620" marB="0" anchor="b"/>
                </a:tc>
                <a:tc>
                  <a:txBody>
                    <a:bodyPr/>
                    <a:lstStyle/>
                    <a:p>
                      <a:pPr algn="ctr" fontAlgn="b"/>
                      <a:r>
                        <a:rPr lang="en-GB" sz="1400" u="none" strike="noStrike" dirty="0">
                          <a:effectLst/>
                        </a:rPr>
                        <a:t>4221</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5.48</a:t>
                      </a:r>
                      <a:endParaRPr lang="en-GB"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6469293"/>
                  </a:ext>
                </a:extLst>
              </a:tr>
              <a:tr h="273790">
                <a:tc>
                  <a:txBody>
                    <a:bodyPr/>
                    <a:lstStyle/>
                    <a:p>
                      <a:pPr algn="l" fontAlgn="b"/>
                      <a:r>
                        <a:rPr lang="en-GB" sz="1400" b="1" u="none" strike="noStrike" dirty="0">
                          <a:effectLst/>
                        </a:rPr>
                        <a:t>Female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238</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76</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31.9%</a:t>
                      </a:r>
                    </a:p>
                  </a:txBody>
                  <a:tcPr marL="7620" marR="7620" marT="7620" marB="0" anchor="b"/>
                </a:tc>
                <a:tc>
                  <a:txBody>
                    <a:bodyPr/>
                    <a:lstStyle/>
                    <a:p>
                      <a:pPr algn="ctr" fontAlgn="b"/>
                      <a:r>
                        <a:rPr lang="en-GB" sz="1400" u="none" strike="noStrike" dirty="0">
                          <a:effectLst/>
                        </a:rPr>
                        <a:t>382</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5.03</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0886617"/>
                  </a:ext>
                </a:extLst>
              </a:tr>
            </a:tbl>
          </a:graphicData>
        </a:graphic>
      </p:graphicFrame>
    </p:spTree>
    <p:extLst>
      <p:ext uri="{BB962C8B-B14F-4D97-AF65-F5344CB8AC3E}">
        <p14:creationId xmlns:p14="http://schemas.microsoft.com/office/powerpoint/2010/main" val="387541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Effect of Gender and Course on MSS engagement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2253976"/>
              </p:ext>
            </p:extLst>
          </p:nvPr>
        </p:nvGraphicFramePr>
        <p:xfrm>
          <a:off x="708388" y="2656207"/>
          <a:ext cx="5387612" cy="3332381"/>
        </p:xfrm>
        <a:graphic>
          <a:graphicData uri="http://schemas.openxmlformats.org/drawingml/2006/table">
            <a:tbl>
              <a:tblPr>
                <a:tableStyleId>{5C22544A-7EE6-4342-B048-85BDC9FD1C3A}</a:tableStyleId>
              </a:tblPr>
              <a:tblGrid>
                <a:gridCol w="760604">
                  <a:extLst>
                    <a:ext uri="{9D8B030D-6E8A-4147-A177-3AD203B41FA5}">
                      <a16:colId xmlns:a16="http://schemas.microsoft.com/office/drawing/2014/main" val="2557233755"/>
                    </a:ext>
                  </a:extLst>
                </a:gridCol>
                <a:gridCol w="792296">
                  <a:extLst>
                    <a:ext uri="{9D8B030D-6E8A-4147-A177-3AD203B41FA5}">
                      <a16:colId xmlns:a16="http://schemas.microsoft.com/office/drawing/2014/main" val="1299577607"/>
                    </a:ext>
                  </a:extLst>
                </a:gridCol>
                <a:gridCol w="792296">
                  <a:extLst>
                    <a:ext uri="{9D8B030D-6E8A-4147-A177-3AD203B41FA5}">
                      <a16:colId xmlns:a16="http://schemas.microsoft.com/office/drawing/2014/main" val="187653392"/>
                    </a:ext>
                  </a:extLst>
                </a:gridCol>
                <a:gridCol w="760604">
                  <a:extLst>
                    <a:ext uri="{9D8B030D-6E8A-4147-A177-3AD203B41FA5}">
                      <a16:colId xmlns:a16="http://schemas.microsoft.com/office/drawing/2014/main" val="3876212772"/>
                    </a:ext>
                  </a:extLst>
                </a:gridCol>
                <a:gridCol w="760604">
                  <a:extLst>
                    <a:ext uri="{9D8B030D-6E8A-4147-A177-3AD203B41FA5}">
                      <a16:colId xmlns:a16="http://schemas.microsoft.com/office/drawing/2014/main" val="165319847"/>
                    </a:ext>
                  </a:extLst>
                </a:gridCol>
                <a:gridCol w="760604">
                  <a:extLst>
                    <a:ext uri="{9D8B030D-6E8A-4147-A177-3AD203B41FA5}">
                      <a16:colId xmlns:a16="http://schemas.microsoft.com/office/drawing/2014/main" val="1580484311"/>
                    </a:ext>
                  </a:extLst>
                </a:gridCol>
                <a:gridCol w="760604">
                  <a:extLst>
                    <a:ext uri="{9D8B030D-6E8A-4147-A177-3AD203B41FA5}">
                      <a16:colId xmlns:a16="http://schemas.microsoft.com/office/drawing/2014/main" val="855222503"/>
                    </a:ext>
                  </a:extLst>
                </a:gridCol>
              </a:tblGrid>
              <a:tr h="419303">
                <a:tc>
                  <a:txBody>
                    <a:bodyPr/>
                    <a:lstStyle/>
                    <a:p>
                      <a:pPr algn="ctr" fontAlgn="b"/>
                      <a:r>
                        <a:rPr lang="en-GB" sz="1400" b="1" u="none" strike="noStrike" dirty="0">
                          <a:effectLst/>
                        </a:rPr>
                        <a:t>Courses </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a:effectLst/>
                        </a:rPr>
                        <a:t>Male students</a:t>
                      </a:r>
                      <a:endParaRPr lang="en-GB" sz="1400" b="1"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a:effectLst/>
                        </a:rPr>
                        <a:t>Female students </a:t>
                      </a:r>
                      <a:endParaRPr lang="en-GB" sz="1400" b="1"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a:effectLst/>
                        </a:rPr>
                        <a:t>Male visitors</a:t>
                      </a:r>
                      <a:endParaRPr lang="en-GB" sz="1400" b="1"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a:effectLst/>
                        </a:rPr>
                        <a:t>Female visitors</a:t>
                      </a:r>
                      <a:endParaRPr lang="en-GB" sz="1400" b="1"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a:effectLst/>
                        </a:rPr>
                        <a:t>Male visits</a:t>
                      </a:r>
                      <a:endParaRPr lang="en-GB" sz="1400" b="1"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b="1" u="none" strike="noStrike" dirty="0">
                          <a:effectLst/>
                        </a:rPr>
                        <a:t>Female visits</a:t>
                      </a:r>
                      <a:endParaRPr lang="en-GB" sz="1400" b="1" i="0" u="none" strike="noStrike" dirty="0">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3627978824"/>
                  </a:ext>
                </a:extLst>
              </a:tr>
              <a:tr h="609865">
                <a:tc>
                  <a:txBody>
                    <a:bodyPr/>
                    <a:lstStyle/>
                    <a:p>
                      <a:pPr algn="ctr" fontAlgn="b"/>
                      <a:r>
                        <a:rPr lang="en-GB" sz="1400" b="1" u="none" strike="noStrike" dirty="0" err="1">
                          <a:effectLst/>
                        </a:rPr>
                        <a:t>Mech</a:t>
                      </a:r>
                      <a:r>
                        <a:rPr lang="en-GB" sz="1400" b="1" u="none" strike="noStrike" dirty="0">
                          <a:effectLst/>
                        </a:rPr>
                        <a:t> </a:t>
                      </a:r>
                      <a:r>
                        <a:rPr lang="en-GB" sz="1400" b="1" u="none" strike="noStrike" dirty="0" err="1">
                          <a:effectLst/>
                        </a:rPr>
                        <a:t>Eng</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787</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79</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325</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35</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1693</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175</a:t>
                      </a:r>
                      <a:endParaRPr lang="en-GB" sz="1400" b="0" i="0" u="none" strike="noStrike">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3530411430"/>
                  </a:ext>
                </a:extLst>
              </a:tr>
              <a:tr h="609865">
                <a:tc>
                  <a:txBody>
                    <a:bodyPr/>
                    <a:lstStyle/>
                    <a:p>
                      <a:pPr algn="ctr" fontAlgn="b"/>
                      <a:r>
                        <a:rPr lang="en-GB" sz="1400" b="1" u="none" strike="noStrike" dirty="0">
                          <a:effectLst/>
                        </a:rPr>
                        <a:t>Motor </a:t>
                      </a:r>
                      <a:r>
                        <a:rPr lang="en-GB" sz="1400" b="1" u="none" strike="noStrike" dirty="0" err="1">
                          <a:effectLst/>
                        </a:rPr>
                        <a:t>Eng</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177</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7</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77</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342</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2888288117"/>
                  </a:ext>
                </a:extLst>
              </a:tr>
              <a:tr h="609865">
                <a:tc>
                  <a:txBody>
                    <a:bodyPr/>
                    <a:lstStyle/>
                    <a:p>
                      <a:pPr algn="ctr" fontAlgn="b"/>
                      <a:r>
                        <a:rPr lang="en-GB" sz="1400" b="1" u="none" strike="noStrike" dirty="0">
                          <a:effectLst/>
                        </a:rPr>
                        <a:t>Auto </a:t>
                      </a:r>
                      <a:r>
                        <a:rPr lang="en-GB" sz="1400" b="1" u="none" strike="noStrike" dirty="0" err="1">
                          <a:effectLst/>
                        </a:rPr>
                        <a:t>Eng</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344</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19</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132</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692</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24</a:t>
                      </a:r>
                      <a:endParaRPr lang="en-GB" sz="1400" b="0" i="0" u="none" strike="noStrike">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590314100"/>
                  </a:ext>
                </a:extLst>
              </a:tr>
              <a:tr h="459112">
                <a:tc>
                  <a:txBody>
                    <a:bodyPr/>
                    <a:lstStyle/>
                    <a:p>
                      <a:pPr algn="ctr" fontAlgn="b"/>
                      <a:r>
                        <a:rPr lang="en-GB" sz="1400" b="1" u="none" strike="noStrike" dirty="0">
                          <a:effectLst/>
                        </a:rPr>
                        <a:t>Civil </a:t>
                      </a:r>
                      <a:r>
                        <a:rPr lang="en-GB" sz="1400" b="1" u="none" strike="noStrike" dirty="0" err="1">
                          <a:effectLst/>
                        </a:rPr>
                        <a:t>Eng</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646</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117</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181</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27</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1313</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140</a:t>
                      </a:r>
                      <a:endParaRPr lang="en-GB" sz="1400" b="0" i="0" u="none" strike="noStrike">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808496344"/>
                  </a:ext>
                </a:extLst>
              </a:tr>
              <a:tr h="609865">
                <a:tc>
                  <a:txBody>
                    <a:bodyPr/>
                    <a:lstStyle/>
                    <a:p>
                      <a:pPr algn="ctr" fontAlgn="b"/>
                      <a:r>
                        <a:rPr lang="en-GB" sz="1400" b="1" u="none" strike="noStrike" dirty="0">
                          <a:effectLst/>
                        </a:rPr>
                        <a:t>Aero</a:t>
                      </a:r>
                      <a:r>
                        <a:rPr lang="en-GB" sz="1400" b="1" u="none" strike="noStrike" baseline="0" dirty="0">
                          <a:effectLst/>
                        </a:rPr>
                        <a:t> </a:t>
                      </a:r>
                      <a:r>
                        <a:rPr lang="en-GB" sz="1400" b="1" u="none" strike="noStrike" baseline="0" dirty="0" err="1">
                          <a:effectLst/>
                        </a:rPr>
                        <a:t>Eng</a:t>
                      </a:r>
                      <a:endParaRPr lang="en-GB" sz="1400" b="1"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185</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16</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55</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181</a:t>
                      </a:r>
                      <a:endParaRPr lang="en-GB" sz="1400" b="0" i="0" u="none" strike="noStrike" dirty="0">
                        <a:solidFill>
                          <a:srgbClr val="000000"/>
                        </a:solidFill>
                        <a:effectLst/>
                        <a:latin typeface="Calibri" panose="020F0502020204030204" pitchFamily="34" charset="0"/>
                      </a:endParaRPr>
                    </a:p>
                  </a:txBody>
                  <a:tcPr marL="7089" marR="7089" marT="7089" marB="0" anchor="b"/>
                </a:tc>
                <a:tc>
                  <a:txBody>
                    <a:bodyPr/>
                    <a:lstStyle/>
                    <a:p>
                      <a:pPr algn="ctr" fontAlgn="b"/>
                      <a:r>
                        <a:rPr lang="en-GB" sz="1400" u="none" strike="noStrike" dirty="0">
                          <a:effectLst/>
                        </a:rPr>
                        <a:t>32</a:t>
                      </a:r>
                      <a:endParaRPr lang="en-GB" sz="1400" b="0" i="0" u="none" strike="noStrike" dirty="0">
                        <a:solidFill>
                          <a:srgbClr val="000000"/>
                        </a:solidFill>
                        <a:effectLst/>
                        <a:latin typeface="Calibri" panose="020F0502020204030204" pitchFamily="34" charset="0"/>
                      </a:endParaRPr>
                    </a:p>
                  </a:txBody>
                  <a:tcPr marL="7089" marR="7089" marT="7089" marB="0" anchor="b"/>
                </a:tc>
                <a:extLst>
                  <a:ext uri="{0D108BD9-81ED-4DB2-BD59-A6C34878D82A}">
                    <a16:rowId xmlns:a16="http://schemas.microsoft.com/office/drawing/2014/main" val="2210257746"/>
                  </a:ext>
                </a:extLst>
              </a:tr>
            </a:tbl>
          </a:graphicData>
        </a:graphic>
      </p:graphicFrame>
      <p:graphicFrame>
        <p:nvGraphicFramePr>
          <p:cNvPr id="7" name="Chart 6">
            <a:extLst>
              <a:ext uri="{FF2B5EF4-FFF2-40B4-BE49-F238E27FC236}">
                <a16:creationId xmlns:a16="http://schemas.microsoft.com/office/drawing/2014/main" id="{00000000-0008-0000-0300-00000D000000}"/>
              </a:ext>
            </a:extLst>
          </p:cNvPr>
          <p:cNvGraphicFramePr>
            <a:graphicFrameLocks/>
          </p:cNvGraphicFramePr>
          <p:nvPr>
            <p:extLst>
              <p:ext uri="{D42A27DB-BD31-4B8C-83A1-F6EECF244321}">
                <p14:modId xmlns:p14="http://schemas.microsoft.com/office/powerpoint/2010/main" val="1541395220"/>
              </p:ext>
            </p:extLst>
          </p:nvPr>
        </p:nvGraphicFramePr>
        <p:xfrm>
          <a:off x="6096000" y="2853642"/>
          <a:ext cx="4937760" cy="3120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328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Ethnicity on MSS engagement 1</a:t>
            </a:r>
          </a:p>
        </p:txBody>
      </p:sp>
      <p:graphicFrame>
        <p:nvGraphicFramePr>
          <p:cNvPr id="8" name="Content Placeholder 7"/>
          <p:cNvGraphicFramePr>
            <a:graphicFrameLocks/>
          </p:cNvGraphicFramePr>
          <p:nvPr>
            <p:extLst>
              <p:ext uri="{D42A27DB-BD31-4B8C-83A1-F6EECF244321}">
                <p14:modId xmlns:p14="http://schemas.microsoft.com/office/powerpoint/2010/main" val="4289110010"/>
              </p:ext>
            </p:extLst>
          </p:nvPr>
        </p:nvGraphicFramePr>
        <p:xfrm>
          <a:off x="1081548" y="3135434"/>
          <a:ext cx="4293261" cy="1472460"/>
        </p:xfrm>
        <a:graphic>
          <a:graphicData uri="http://schemas.openxmlformats.org/drawingml/2006/table">
            <a:tbl>
              <a:tblPr>
                <a:tableStyleId>{5C22544A-7EE6-4342-B048-85BDC9FD1C3A}</a:tableStyleId>
              </a:tblPr>
              <a:tblGrid>
                <a:gridCol w="796087">
                  <a:extLst>
                    <a:ext uri="{9D8B030D-6E8A-4147-A177-3AD203B41FA5}">
                      <a16:colId xmlns:a16="http://schemas.microsoft.com/office/drawing/2014/main" val="896546179"/>
                    </a:ext>
                  </a:extLst>
                </a:gridCol>
                <a:gridCol w="709261">
                  <a:extLst>
                    <a:ext uri="{9D8B030D-6E8A-4147-A177-3AD203B41FA5}">
                      <a16:colId xmlns:a16="http://schemas.microsoft.com/office/drawing/2014/main" val="433886001"/>
                    </a:ext>
                  </a:extLst>
                </a:gridCol>
                <a:gridCol w="711621">
                  <a:extLst>
                    <a:ext uri="{9D8B030D-6E8A-4147-A177-3AD203B41FA5}">
                      <a16:colId xmlns:a16="http://schemas.microsoft.com/office/drawing/2014/main" val="3116066287"/>
                    </a:ext>
                  </a:extLst>
                </a:gridCol>
                <a:gridCol w="645204">
                  <a:extLst>
                    <a:ext uri="{9D8B030D-6E8A-4147-A177-3AD203B41FA5}">
                      <a16:colId xmlns:a16="http://schemas.microsoft.com/office/drawing/2014/main" val="3986263151"/>
                    </a:ext>
                  </a:extLst>
                </a:gridCol>
                <a:gridCol w="715544">
                  <a:extLst>
                    <a:ext uri="{9D8B030D-6E8A-4147-A177-3AD203B41FA5}">
                      <a16:colId xmlns:a16="http://schemas.microsoft.com/office/drawing/2014/main" val="1832446860"/>
                    </a:ext>
                  </a:extLst>
                </a:gridCol>
                <a:gridCol w="715544">
                  <a:extLst>
                    <a:ext uri="{9D8B030D-6E8A-4147-A177-3AD203B41FA5}">
                      <a16:colId xmlns:a16="http://schemas.microsoft.com/office/drawing/2014/main" val="3794536661"/>
                    </a:ext>
                  </a:extLst>
                </a:gridCol>
              </a:tblGrid>
              <a:tr h="764330">
                <a:tc>
                  <a:txBody>
                    <a:bodyPr/>
                    <a:lstStyle/>
                    <a:p>
                      <a:pPr algn="l" fontAlgn="b"/>
                      <a:r>
                        <a:rPr lang="en-GB" sz="1400" b="1" i="0" u="none" strike="noStrike" dirty="0">
                          <a:solidFill>
                            <a:schemeClr val="dk1"/>
                          </a:solidFill>
                          <a:effectLst/>
                          <a:latin typeface="+mn-lt"/>
                        </a:rPr>
                        <a:t>Ethnicity</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Number of</a:t>
                      </a:r>
                      <a:r>
                        <a:rPr lang="en-GB" sz="1400" b="1" u="none" strike="noStrike" baseline="0" dirty="0">
                          <a:effectLst/>
                        </a:rPr>
                        <a:t> </a:t>
                      </a:r>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Visitors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b="1" u="none" strike="noStrike" dirty="0">
                          <a:effectLst/>
                        </a:rPr>
                        <a:t>% engage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Average number of visits</a:t>
                      </a:r>
                      <a:endParaRPr lang="en-GB"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8806863"/>
                  </a:ext>
                </a:extLst>
              </a:tr>
              <a:tr h="273790">
                <a:tc>
                  <a:txBody>
                    <a:bodyPr/>
                    <a:lstStyle/>
                    <a:p>
                      <a:pPr algn="l" fontAlgn="b"/>
                      <a:r>
                        <a:rPr lang="en-GB" sz="1400" b="1" i="0" u="none" strike="noStrike" dirty="0">
                          <a:solidFill>
                            <a:schemeClr val="dk1"/>
                          </a:solidFill>
                          <a:effectLst/>
                          <a:latin typeface="+mn-lt"/>
                        </a:rPr>
                        <a:t>White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1027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349</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34.0%</a:t>
                      </a:r>
                    </a:p>
                  </a:txBody>
                  <a:tcPr marL="7620" marR="7620" marT="7620" marB="0" anchor="b"/>
                </a:tc>
                <a:tc>
                  <a:txBody>
                    <a:bodyPr/>
                    <a:lstStyle/>
                    <a:p>
                      <a:pPr algn="ctr" fontAlgn="b"/>
                      <a:r>
                        <a:rPr lang="en-GB" sz="1400" u="none" strike="noStrike" dirty="0">
                          <a:effectLst/>
                        </a:rPr>
                        <a:t>1328</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3.81</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6469293"/>
                  </a:ext>
                </a:extLst>
              </a:tr>
              <a:tr h="273790">
                <a:tc>
                  <a:txBody>
                    <a:bodyPr/>
                    <a:lstStyle/>
                    <a:p>
                      <a:pPr algn="l" fontAlgn="b"/>
                      <a:r>
                        <a:rPr lang="en-GB" sz="1400" b="1" i="0" u="none" strike="noStrike" dirty="0">
                          <a:solidFill>
                            <a:schemeClr val="dk1"/>
                          </a:solidFill>
                          <a:effectLst/>
                          <a:latin typeface="+mn-lt"/>
                        </a:rPr>
                        <a:t>Non-white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1351</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497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36.8%</a:t>
                      </a:r>
                    </a:p>
                  </a:txBody>
                  <a:tcPr marL="7620" marR="7620" marT="7620" marB="0" anchor="b"/>
                </a:tc>
                <a:tc>
                  <a:txBody>
                    <a:bodyPr/>
                    <a:lstStyle/>
                    <a:p>
                      <a:pPr algn="ctr" fontAlgn="b"/>
                      <a:r>
                        <a:rPr lang="en-GB" sz="1400" u="none" strike="noStrike" dirty="0">
                          <a:effectLst/>
                        </a:rPr>
                        <a:t>3275</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6.59</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0886617"/>
                  </a:ext>
                </a:extLst>
              </a:tr>
            </a:tbl>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134003896"/>
              </p:ext>
            </p:extLst>
          </p:nvPr>
        </p:nvGraphicFramePr>
        <p:xfrm>
          <a:off x="5374810" y="2550695"/>
          <a:ext cx="5521790" cy="3324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95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Ethnicity on MSS engagement 2</a:t>
            </a:r>
          </a:p>
        </p:txBody>
      </p:sp>
      <p:sp>
        <p:nvSpPr>
          <p:cNvPr id="6" name="TextBox 5"/>
          <p:cNvSpPr txBox="1"/>
          <p:nvPr/>
        </p:nvSpPr>
        <p:spPr>
          <a:xfrm>
            <a:off x="7354747" y="2810826"/>
            <a:ext cx="3541851" cy="1815882"/>
          </a:xfrm>
          <a:prstGeom prst="rect">
            <a:avLst/>
          </a:prstGeom>
          <a:noFill/>
        </p:spPr>
        <p:txBody>
          <a:bodyPr wrap="square" rtlCol="0">
            <a:spAutoFit/>
          </a:bodyPr>
          <a:lstStyle/>
          <a:p>
            <a:r>
              <a:rPr lang="en-GB" sz="1600" dirty="0"/>
              <a:t>Using white students as a reference, South Asian, Asian Other and Black students are significantly more likely to attend </a:t>
            </a:r>
            <a:r>
              <a:rPr lang="en-GB" sz="1600" b="1" dirty="0"/>
              <a:t>sigma</a:t>
            </a:r>
            <a:r>
              <a:rPr lang="en-GB" sz="1600" dirty="0"/>
              <a:t>.</a:t>
            </a:r>
          </a:p>
          <a:p>
            <a:r>
              <a:rPr lang="en-GB" sz="1600" dirty="0"/>
              <a:t>However, Asian Chinese students are significantly less likely to attend, reporting an adjusted odds ratio of 0.605, 95% CI (0.409, 0.895), p=0.012.</a:t>
            </a:r>
          </a:p>
        </p:txBody>
      </p:sp>
      <p:graphicFrame>
        <p:nvGraphicFramePr>
          <p:cNvPr id="8" name="Content Placeholder 7"/>
          <p:cNvGraphicFramePr>
            <a:graphicFrameLocks/>
          </p:cNvGraphicFramePr>
          <p:nvPr>
            <p:extLst>
              <p:ext uri="{D42A27DB-BD31-4B8C-83A1-F6EECF244321}">
                <p14:modId xmlns:p14="http://schemas.microsoft.com/office/powerpoint/2010/main" val="2694570150"/>
              </p:ext>
            </p:extLst>
          </p:nvPr>
        </p:nvGraphicFramePr>
        <p:xfrm>
          <a:off x="1582993" y="2615521"/>
          <a:ext cx="4293261" cy="3162510"/>
        </p:xfrm>
        <a:graphic>
          <a:graphicData uri="http://schemas.openxmlformats.org/drawingml/2006/table">
            <a:tbl>
              <a:tblPr>
                <a:tableStyleId>{5C22544A-7EE6-4342-B048-85BDC9FD1C3A}</a:tableStyleId>
              </a:tblPr>
              <a:tblGrid>
                <a:gridCol w="796087">
                  <a:extLst>
                    <a:ext uri="{9D8B030D-6E8A-4147-A177-3AD203B41FA5}">
                      <a16:colId xmlns:a16="http://schemas.microsoft.com/office/drawing/2014/main" val="896546179"/>
                    </a:ext>
                  </a:extLst>
                </a:gridCol>
                <a:gridCol w="709261">
                  <a:extLst>
                    <a:ext uri="{9D8B030D-6E8A-4147-A177-3AD203B41FA5}">
                      <a16:colId xmlns:a16="http://schemas.microsoft.com/office/drawing/2014/main" val="433886001"/>
                    </a:ext>
                  </a:extLst>
                </a:gridCol>
                <a:gridCol w="711621">
                  <a:extLst>
                    <a:ext uri="{9D8B030D-6E8A-4147-A177-3AD203B41FA5}">
                      <a16:colId xmlns:a16="http://schemas.microsoft.com/office/drawing/2014/main" val="3116066287"/>
                    </a:ext>
                  </a:extLst>
                </a:gridCol>
                <a:gridCol w="645204">
                  <a:extLst>
                    <a:ext uri="{9D8B030D-6E8A-4147-A177-3AD203B41FA5}">
                      <a16:colId xmlns:a16="http://schemas.microsoft.com/office/drawing/2014/main" val="3986263151"/>
                    </a:ext>
                  </a:extLst>
                </a:gridCol>
                <a:gridCol w="715544">
                  <a:extLst>
                    <a:ext uri="{9D8B030D-6E8A-4147-A177-3AD203B41FA5}">
                      <a16:colId xmlns:a16="http://schemas.microsoft.com/office/drawing/2014/main" val="1832446860"/>
                    </a:ext>
                  </a:extLst>
                </a:gridCol>
                <a:gridCol w="715544">
                  <a:extLst>
                    <a:ext uri="{9D8B030D-6E8A-4147-A177-3AD203B41FA5}">
                      <a16:colId xmlns:a16="http://schemas.microsoft.com/office/drawing/2014/main" val="3794536661"/>
                    </a:ext>
                  </a:extLst>
                </a:gridCol>
              </a:tblGrid>
              <a:tr h="764330">
                <a:tc>
                  <a:txBody>
                    <a:bodyPr/>
                    <a:lstStyle/>
                    <a:p>
                      <a:pPr algn="l" fontAlgn="b"/>
                      <a:r>
                        <a:rPr lang="en-GB" sz="1400" b="1" i="0" u="none" strike="noStrike" dirty="0">
                          <a:solidFill>
                            <a:schemeClr val="dk1"/>
                          </a:solidFill>
                          <a:effectLst/>
                          <a:latin typeface="+mn-lt"/>
                        </a:rPr>
                        <a:t>Ethnicity</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Number of</a:t>
                      </a:r>
                      <a:r>
                        <a:rPr lang="en-GB" sz="1400" b="1" u="none" strike="noStrike" baseline="0" dirty="0">
                          <a:effectLst/>
                        </a:rPr>
                        <a:t> </a:t>
                      </a:r>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Visitors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b="1" u="none" strike="noStrike" dirty="0">
                          <a:effectLst/>
                        </a:rPr>
                        <a:t>% engage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Average number of visits</a:t>
                      </a:r>
                      <a:endParaRPr lang="en-GB"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8806863"/>
                  </a:ext>
                </a:extLst>
              </a:tr>
              <a:tr h="273790">
                <a:tc>
                  <a:txBody>
                    <a:bodyPr/>
                    <a:lstStyle/>
                    <a:p>
                      <a:pPr algn="l" fontAlgn="b"/>
                      <a:r>
                        <a:rPr lang="en-GB" sz="1400" b="1" i="0" u="none" strike="noStrike" dirty="0">
                          <a:solidFill>
                            <a:schemeClr val="dk1"/>
                          </a:solidFill>
                          <a:effectLst/>
                          <a:latin typeface="+mn-lt"/>
                        </a:rPr>
                        <a:t>White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1027</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349</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rgbClr val="000000"/>
                          </a:solidFill>
                          <a:effectLst/>
                          <a:latin typeface="+mn-lt"/>
                        </a:rPr>
                        <a:t>34.0%</a:t>
                      </a:r>
                    </a:p>
                  </a:txBody>
                  <a:tcPr marL="7620" marR="7620" marT="7620" marB="0" anchor="b"/>
                </a:tc>
                <a:tc>
                  <a:txBody>
                    <a:bodyPr/>
                    <a:lstStyle/>
                    <a:p>
                      <a:pPr algn="ctr" fontAlgn="b"/>
                      <a:r>
                        <a:rPr lang="en-GB" sz="1400" u="none" strike="noStrike" dirty="0">
                          <a:effectLst/>
                        </a:rPr>
                        <a:t>1328</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3.81</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6469293"/>
                  </a:ext>
                </a:extLst>
              </a:tr>
              <a:tr h="273790">
                <a:tc>
                  <a:txBody>
                    <a:bodyPr/>
                    <a:lstStyle/>
                    <a:p>
                      <a:pPr algn="l" fontAlgn="b"/>
                      <a:r>
                        <a:rPr lang="en-GB" sz="1400" b="1" i="0" u="none" strike="noStrike" dirty="0">
                          <a:solidFill>
                            <a:schemeClr val="dk1"/>
                          </a:solidFill>
                          <a:effectLst/>
                          <a:latin typeface="+mn-lt"/>
                        </a:rPr>
                        <a:t>South</a:t>
                      </a:r>
                      <a:r>
                        <a:rPr lang="en-GB" sz="1400" b="1" i="0" u="none" strike="noStrike" baseline="0" dirty="0">
                          <a:solidFill>
                            <a:schemeClr val="dk1"/>
                          </a:solidFill>
                          <a:effectLst/>
                          <a:latin typeface="+mn-lt"/>
                        </a:rPr>
                        <a:t> Asian</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latin typeface="+mn-lt"/>
                        </a:rPr>
                        <a:t>394</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b="0" i="0" u="none" strike="noStrike" dirty="0">
                          <a:solidFill>
                            <a:srgbClr val="000000"/>
                          </a:solidFill>
                          <a:effectLst/>
                          <a:latin typeface="+mn-lt"/>
                        </a:rPr>
                        <a:t>150</a:t>
                      </a:r>
                    </a:p>
                  </a:txBody>
                  <a:tcPr marL="7620" marR="7620" marT="7620" marB="0" anchor="b"/>
                </a:tc>
                <a:tc>
                  <a:txBody>
                    <a:bodyPr/>
                    <a:lstStyle/>
                    <a:p>
                      <a:pPr algn="ctr" fontAlgn="b"/>
                      <a:r>
                        <a:rPr lang="en-GB" sz="1400" b="0" i="0" u="none" strike="noStrike" dirty="0">
                          <a:solidFill>
                            <a:srgbClr val="000000"/>
                          </a:solidFill>
                          <a:effectLst/>
                          <a:latin typeface="+mn-lt"/>
                        </a:rPr>
                        <a:t>38.1%</a:t>
                      </a:r>
                    </a:p>
                  </a:txBody>
                  <a:tcPr marL="7620" marR="7620" marT="7620" marB="0" anchor="b"/>
                </a:tc>
                <a:tc>
                  <a:txBody>
                    <a:bodyPr/>
                    <a:lstStyle/>
                    <a:p>
                      <a:pPr algn="ctr" fontAlgn="b"/>
                      <a:r>
                        <a:rPr lang="en-GB" sz="1400" b="0" i="0" u="none" strike="noStrike" dirty="0">
                          <a:solidFill>
                            <a:srgbClr val="000000"/>
                          </a:solidFill>
                          <a:effectLst/>
                          <a:latin typeface="+mn-lt"/>
                        </a:rPr>
                        <a:t>1313</a:t>
                      </a:r>
                    </a:p>
                  </a:txBody>
                  <a:tcPr marL="7620" marR="7620" marT="7620" marB="0" anchor="b"/>
                </a:tc>
                <a:tc>
                  <a:txBody>
                    <a:bodyPr/>
                    <a:lstStyle/>
                    <a:p>
                      <a:pPr algn="ctr" fontAlgn="b"/>
                      <a:r>
                        <a:rPr lang="en-GB" sz="1400" b="0" i="0" u="none" strike="noStrike" dirty="0">
                          <a:solidFill>
                            <a:srgbClr val="000000"/>
                          </a:solidFill>
                          <a:effectLst/>
                          <a:latin typeface="+mn-lt"/>
                        </a:rPr>
                        <a:t>8.75</a:t>
                      </a:r>
                    </a:p>
                  </a:txBody>
                  <a:tcPr marL="7620" marR="7620" marT="7620" marB="0" anchor="b"/>
                </a:tc>
                <a:extLst>
                  <a:ext uri="{0D108BD9-81ED-4DB2-BD59-A6C34878D82A}">
                    <a16:rowId xmlns:a16="http://schemas.microsoft.com/office/drawing/2014/main" val="740886617"/>
                  </a:ext>
                </a:extLst>
              </a:tr>
              <a:tr h="273790">
                <a:tc>
                  <a:txBody>
                    <a:bodyPr/>
                    <a:lstStyle/>
                    <a:p>
                      <a:pPr algn="l" fontAlgn="b"/>
                      <a:r>
                        <a:rPr lang="en-GB" sz="1400" b="1" i="0" u="none" strike="noStrike" dirty="0">
                          <a:solidFill>
                            <a:srgbClr val="000000"/>
                          </a:solidFill>
                          <a:effectLst/>
                          <a:latin typeface="+mn-lt"/>
                        </a:rPr>
                        <a:t>Chinese Asian</a:t>
                      </a:r>
                    </a:p>
                  </a:txBody>
                  <a:tcPr marL="7620" marR="7620" marT="7620" marB="0" anchor="b"/>
                </a:tc>
                <a:tc>
                  <a:txBody>
                    <a:bodyPr/>
                    <a:lstStyle/>
                    <a:p>
                      <a:pPr algn="ctr" fontAlgn="b"/>
                      <a:r>
                        <a:rPr lang="en-GB" sz="1400" b="0" i="0" u="none" strike="noStrike" dirty="0">
                          <a:solidFill>
                            <a:srgbClr val="000000"/>
                          </a:solidFill>
                          <a:effectLst/>
                          <a:latin typeface="+mn-lt"/>
                        </a:rPr>
                        <a:t>175</a:t>
                      </a:r>
                    </a:p>
                  </a:txBody>
                  <a:tcPr marL="7620" marR="7620" marT="7620" marB="0" anchor="b"/>
                </a:tc>
                <a:tc>
                  <a:txBody>
                    <a:bodyPr/>
                    <a:lstStyle/>
                    <a:p>
                      <a:pPr algn="ctr" fontAlgn="b"/>
                      <a:r>
                        <a:rPr lang="en-GB" sz="1400" b="0" i="0" u="none" strike="noStrike" dirty="0">
                          <a:solidFill>
                            <a:srgbClr val="000000"/>
                          </a:solidFill>
                          <a:effectLst/>
                          <a:latin typeface="+mn-lt"/>
                        </a:rPr>
                        <a:t>41</a:t>
                      </a:r>
                    </a:p>
                  </a:txBody>
                  <a:tcPr marL="7620" marR="7620" marT="7620" marB="0" anchor="b"/>
                </a:tc>
                <a:tc>
                  <a:txBody>
                    <a:bodyPr/>
                    <a:lstStyle/>
                    <a:p>
                      <a:pPr algn="ctr" fontAlgn="b"/>
                      <a:r>
                        <a:rPr lang="en-GB" sz="1400" b="0" i="0" u="none" strike="noStrike" dirty="0">
                          <a:solidFill>
                            <a:srgbClr val="000000"/>
                          </a:solidFill>
                          <a:effectLst/>
                          <a:latin typeface="+mn-lt"/>
                        </a:rPr>
                        <a:t>23.4%</a:t>
                      </a:r>
                    </a:p>
                  </a:txBody>
                  <a:tcPr marL="7620" marR="7620" marT="7620" marB="0" anchor="b"/>
                </a:tc>
                <a:tc>
                  <a:txBody>
                    <a:bodyPr/>
                    <a:lstStyle/>
                    <a:p>
                      <a:pPr algn="ctr" fontAlgn="b"/>
                      <a:r>
                        <a:rPr lang="en-GB" sz="1400" b="0" i="0" u="none" strike="noStrike" dirty="0">
                          <a:solidFill>
                            <a:srgbClr val="000000"/>
                          </a:solidFill>
                          <a:effectLst/>
                          <a:latin typeface="+mn-lt"/>
                        </a:rPr>
                        <a:t>119</a:t>
                      </a:r>
                    </a:p>
                  </a:txBody>
                  <a:tcPr marL="7620" marR="7620" marT="7620" marB="0" anchor="b"/>
                </a:tc>
                <a:tc>
                  <a:txBody>
                    <a:bodyPr/>
                    <a:lstStyle/>
                    <a:p>
                      <a:pPr algn="ctr" fontAlgn="b"/>
                      <a:r>
                        <a:rPr lang="en-GB" sz="1400" b="0" i="0" u="none" strike="noStrike" dirty="0">
                          <a:solidFill>
                            <a:srgbClr val="000000"/>
                          </a:solidFill>
                          <a:effectLst/>
                          <a:latin typeface="+mn-lt"/>
                        </a:rPr>
                        <a:t>2.90</a:t>
                      </a:r>
                    </a:p>
                  </a:txBody>
                  <a:tcPr marL="7620" marR="7620" marT="7620" marB="0" anchor="b"/>
                </a:tc>
                <a:extLst>
                  <a:ext uri="{0D108BD9-81ED-4DB2-BD59-A6C34878D82A}">
                    <a16:rowId xmlns:a16="http://schemas.microsoft.com/office/drawing/2014/main" val="2830748580"/>
                  </a:ext>
                </a:extLst>
              </a:tr>
              <a:tr h="273790">
                <a:tc>
                  <a:txBody>
                    <a:bodyPr/>
                    <a:lstStyle/>
                    <a:p>
                      <a:pPr algn="l" fontAlgn="b"/>
                      <a:r>
                        <a:rPr lang="en-GB" sz="1400" b="1" i="0" u="none" strike="noStrike" dirty="0">
                          <a:solidFill>
                            <a:srgbClr val="000000"/>
                          </a:solidFill>
                          <a:effectLst/>
                          <a:latin typeface="+mn-lt"/>
                        </a:rPr>
                        <a:t>Asian Other</a:t>
                      </a:r>
                    </a:p>
                  </a:txBody>
                  <a:tcPr marL="7620" marR="7620" marT="7620" marB="0" anchor="b"/>
                </a:tc>
                <a:tc>
                  <a:txBody>
                    <a:bodyPr/>
                    <a:lstStyle/>
                    <a:p>
                      <a:pPr algn="ctr" fontAlgn="b"/>
                      <a:r>
                        <a:rPr lang="en-GB" sz="1400" b="0" i="0" u="none" strike="noStrike" dirty="0">
                          <a:solidFill>
                            <a:srgbClr val="000000"/>
                          </a:solidFill>
                          <a:effectLst/>
                          <a:latin typeface="+mn-lt"/>
                        </a:rPr>
                        <a:t>200</a:t>
                      </a:r>
                    </a:p>
                  </a:txBody>
                  <a:tcPr marL="7620" marR="7620" marT="7620" marB="0" anchor="b"/>
                </a:tc>
                <a:tc>
                  <a:txBody>
                    <a:bodyPr/>
                    <a:lstStyle/>
                    <a:p>
                      <a:pPr algn="ctr" fontAlgn="b"/>
                      <a:r>
                        <a:rPr lang="en-GB" sz="1400" b="0" i="0" u="none" strike="noStrike" dirty="0">
                          <a:solidFill>
                            <a:srgbClr val="000000"/>
                          </a:solidFill>
                          <a:effectLst/>
                          <a:latin typeface="+mn-lt"/>
                        </a:rPr>
                        <a:t>89</a:t>
                      </a:r>
                    </a:p>
                  </a:txBody>
                  <a:tcPr marL="7620" marR="7620" marT="7620" marB="0" anchor="b"/>
                </a:tc>
                <a:tc>
                  <a:txBody>
                    <a:bodyPr/>
                    <a:lstStyle/>
                    <a:p>
                      <a:pPr algn="ctr" fontAlgn="b"/>
                      <a:r>
                        <a:rPr lang="en-GB" sz="1400" b="0" i="0" u="none" strike="noStrike" dirty="0">
                          <a:solidFill>
                            <a:srgbClr val="000000"/>
                          </a:solidFill>
                          <a:effectLst/>
                          <a:latin typeface="+mn-lt"/>
                        </a:rPr>
                        <a:t>44.5%</a:t>
                      </a:r>
                    </a:p>
                  </a:txBody>
                  <a:tcPr marL="7620" marR="7620" marT="7620" marB="0" anchor="b"/>
                </a:tc>
                <a:tc>
                  <a:txBody>
                    <a:bodyPr/>
                    <a:lstStyle/>
                    <a:p>
                      <a:pPr algn="ctr" fontAlgn="b"/>
                      <a:r>
                        <a:rPr lang="en-GB" sz="1400" b="0" i="0" u="none" strike="noStrike" dirty="0">
                          <a:solidFill>
                            <a:srgbClr val="000000"/>
                          </a:solidFill>
                          <a:effectLst/>
                          <a:latin typeface="+mn-lt"/>
                        </a:rPr>
                        <a:t>547</a:t>
                      </a:r>
                    </a:p>
                  </a:txBody>
                  <a:tcPr marL="7620" marR="7620" marT="7620" marB="0" anchor="b"/>
                </a:tc>
                <a:tc>
                  <a:txBody>
                    <a:bodyPr/>
                    <a:lstStyle/>
                    <a:p>
                      <a:pPr algn="ctr" fontAlgn="b"/>
                      <a:r>
                        <a:rPr lang="en-GB" sz="1400" b="0" i="0" u="none" strike="noStrike" dirty="0">
                          <a:solidFill>
                            <a:srgbClr val="000000"/>
                          </a:solidFill>
                          <a:effectLst/>
                          <a:latin typeface="+mn-lt"/>
                        </a:rPr>
                        <a:t>6.15</a:t>
                      </a:r>
                    </a:p>
                  </a:txBody>
                  <a:tcPr marL="7620" marR="7620" marT="7620" marB="0" anchor="b"/>
                </a:tc>
                <a:extLst>
                  <a:ext uri="{0D108BD9-81ED-4DB2-BD59-A6C34878D82A}">
                    <a16:rowId xmlns:a16="http://schemas.microsoft.com/office/drawing/2014/main" val="368755004"/>
                  </a:ext>
                </a:extLst>
              </a:tr>
              <a:tr h="273790">
                <a:tc>
                  <a:txBody>
                    <a:bodyPr/>
                    <a:lstStyle/>
                    <a:p>
                      <a:pPr algn="l" fontAlgn="b"/>
                      <a:r>
                        <a:rPr lang="en-GB" sz="1400" b="1" i="0" u="none" strike="noStrike" dirty="0">
                          <a:solidFill>
                            <a:srgbClr val="000000"/>
                          </a:solidFill>
                          <a:effectLst/>
                          <a:latin typeface="+mn-lt"/>
                        </a:rPr>
                        <a:t>Black</a:t>
                      </a:r>
                    </a:p>
                  </a:txBody>
                  <a:tcPr marL="7620" marR="7620" marT="7620" marB="0" anchor="b"/>
                </a:tc>
                <a:tc>
                  <a:txBody>
                    <a:bodyPr/>
                    <a:lstStyle/>
                    <a:p>
                      <a:pPr algn="ctr" fontAlgn="b"/>
                      <a:r>
                        <a:rPr lang="en-GB" sz="1400" b="0" i="0" u="none" strike="noStrike" dirty="0">
                          <a:solidFill>
                            <a:srgbClr val="000000"/>
                          </a:solidFill>
                          <a:effectLst/>
                          <a:latin typeface="+mn-lt"/>
                        </a:rPr>
                        <a:t>275</a:t>
                      </a:r>
                    </a:p>
                  </a:txBody>
                  <a:tcPr marL="7620" marR="7620" marT="7620" marB="0" anchor="b"/>
                </a:tc>
                <a:tc>
                  <a:txBody>
                    <a:bodyPr/>
                    <a:lstStyle/>
                    <a:p>
                      <a:pPr algn="ctr" fontAlgn="b"/>
                      <a:r>
                        <a:rPr lang="en-GB" sz="1400" b="0" i="0" u="none" strike="noStrike" dirty="0">
                          <a:solidFill>
                            <a:srgbClr val="000000"/>
                          </a:solidFill>
                          <a:effectLst/>
                          <a:latin typeface="+mn-lt"/>
                        </a:rPr>
                        <a:t>122</a:t>
                      </a:r>
                    </a:p>
                  </a:txBody>
                  <a:tcPr marL="7620" marR="7620" marT="7620" marB="0" anchor="b"/>
                </a:tc>
                <a:tc>
                  <a:txBody>
                    <a:bodyPr/>
                    <a:lstStyle/>
                    <a:p>
                      <a:pPr algn="ctr" fontAlgn="b"/>
                      <a:r>
                        <a:rPr lang="en-GB" sz="1400" b="0" i="0" u="none" strike="noStrike" dirty="0">
                          <a:solidFill>
                            <a:srgbClr val="000000"/>
                          </a:solidFill>
                          <a:effectLst/>
                          <a:latin typeface="+mn-lt"/>
                        </a:rPr>
                        <a:t>44.4%</a:t>
                      </a:r>
                    </a:p>
                  </a:txBody>
                  <a:tcPr marL="7620" marR="7620" marT="7620" marB="0" anchor="b"/>
                </a:tc>
                <a:tc>
                  <a:txBody>
                    <a:bodyPr/>
                    <a:lstStyle/>
                    <a:p>
                      <a:pPr algn="ctr" fontAlgn="b"/>
                      <a:r>
                        <a:rPr lang="en-GB" sz="1400" b="0" i="0" u="none" strike="noStrike" dirty="0">
                          <a:solidFill>
                            <a:srgbClr val="000000"/>
                          </a:solidFill>
                          <a:effectLst/>
                          <a:latin typeface="+mn-lt"/>
                        </a:rPr>
                        <a:t>827</a:t>
                      </a:r>
                    </a:p>
                  </a:txBody>
                  <a:tcPr marL="7620" marR="7620" marT="7620" marB="0" anchor="b"/>
                </a:tc>
                <a:tc>
                  <a:txBody>
                    <a:bodyPr/>
                    <a:lstStyle/>
                    <a:p>
                      <a:pPr algn="ctr" fontAlgn="b"/>
                      <a:r>
                        <a:rPr lang="en-GB" sz="1400" b="0" i="0" u="none" strike="noStrike" dirty="0">
                          <a:solidFill>
                            <a:srgbClr val="000000"/>
                          </a:solidFill>
                          <a:effectLst/>
                          <a:latin typeface="+mn-lt"/>
                        </a:rPr>
                        <a:t>6.78</a:t>
                      </a:r>
                    </a:p>
                  </a:txBody>
                  <a:tcPr marL="7620" marR="7620" marT="7620" marB="0" anchor="b"/>
                </a:tc>
                <a:extLst>
                  <a:ext uri="{0D108BD9-81ED-4DB2-BD59-A6C34878D82A}">
                    <a16:rowId xmlns:a16="http://schemas.microsoft.com/office/drawing/2014/main" val="1957666203"/>
                  </a:ext>
                </a:extLst>
              </a:tr>
              <a:tr h="273790">
                <a:tc>
                  <a:txBody>
                    <a:bodyPr/>
                    <a:lstStyle/>
                    <a:p>
                      <a:pPr algn="l" fontAlgn="b"/>
                      <a:r>
                        <a:rPr lang="en-GB" sz="1400" b="1" i="0" u="none" strike="noStrike" dirty="0">
                          <a:solidFill>
                            <a:srgbClr val="000000"/>
                          </a:solidFill>
                          <a:effectLst/>
                          <a:latin typeface="+mn-lt"/>
                        </a:rPr>
                        <a:t>Mixed</a:t>
                      </a:r>
                    </a:p>
                  </a:txBody>
                  <a:tcPr marL="7620" marR="7620" marT="7620" marB="0" anchor="b"/>
                </a:tc>
                <a:tc>
                  <a:txBody>
                    <a:bodyPr/>
                    <a:lstStyle/>
                    <a:p>
                      <a:pPr algn="ctr" fontAlgn="b"/>
                      <a:r>
                        <a:rPr lang="en-GB" sz="1400" b="0" i="0" u="none" strike="noStrike" dirty="0">
                          <a:solidFill>
                            <a:srgbClr val="000000"/>
                          </a:solidFill>
                          <a:effectLst/>
                          <a:latin typeface="+mn-lt"/>
                        </a:rPr>
                        <a:t>68</a:t>
                      </a:r>
                    </a:p>
                  </a:txBody>
                  <a:tcPr marL="7620" marR="7620" marT="7620" marB="0" anchor="b"/>
                </a:tc>
                <a:tc>
                  <a:txBody>
                    <a:bodyPr/>
                    <a:lstStyle/>
                    <a:p>
                      <a:pPr algn="ctr" fontAlgn="b"/>
                      <a:r>
                        <a:rPr lang="en-GB" sz="1400" b="0" i="0" u="none" strike="noStrike" dirty="0">
                          <a:solidFill>
                            <a:srgbClr val="000000"/>
                          </a:solidFill>
                          <a:effectLst/>
                          <a:latin typeface="+mn-lt"/>
                        </a:rPr>
                        <a:t>22</a:t>
                      </a:r>
                    </a:p>
                  </a:txBody>
                  <a:tcPr marL="7620" marR="7620" marT="7620" marB="0" anchor="b"/>
                </a:tc>
                <a:tc>
                  <a:txBody>
                    <a:bodyPr/>
                    <a:lstStyle/>
                    <a:p>
                      <a:pPr algn="ctr" fontAlgn="b"/>
                      <a:r>
                        <a:rPr lang="en-GB" sz="1400" b="0" i="0" u="none" strike="noStrike" dirty="0">
                          <a:solidFill>
                            <a:srgbClr val="000000"/>
                          </a:solidFill>
                          <a:effectLst/>
                          <a:latin typeface="+mn-lt"/>
                        </a:rPr>
                        <a:t>32.4%</a:t>
                      </a:r>
                    </a:p>
                  </a:txBody>
                  <a:tcPr marL="7620" marR="7620" marT="7620" marB="0" anchor="b"/>
                </a:tc>
                <a:tc>
                  <a:txBody>
                    <a:bodyPr/>
                    <a:lstStyle/>
                    <a:p>
                      <a:pPr algn="ctr" fontAlgn="b"/>
                      <a:r>
                        <a:rPr lang="en-GB" sz="1400" b="0" i="0" u="none" strike="noStrike" dirty="0">
                          <a:solidFill>
                            <a:srgbClr val="000000"/>
                          </a:solidFill>
                          <a:effectLst/>
                          <a:latin typeface="+mn-lt"/>
                        </a:rPr>
                        <a:t>158</a:t>
                      </a:r>
                    </a:p>
                  </a:txBody>
                  <a:tcPr marL="7620" marR="7620" marT="7620" marB="0" anchor="b"/>
                </a:tc>
                <a:tc>
                  <a:txBody>
                    <a:bodyPr/>
                    <a:lstStyle/>
                    <a:p>
                      <a:pPr algn="ctr" fontAlgn="b"/>
                      <a:r>
                        <a:rPr lang="en-GB" sz="1400" b="0" i="0" u="none" strike="noStrike" dirty="0">
                          <a:solidFill>
                            <a:srgbClr val="000000"/>
                          </a:solidFill>
                          <a:effectLst/>
                          <a:latin typeface="+mn-lt"/>
                        </a:rPr>
                        <a:t>7.18</a:t>
                      </a:r>
                    </a:p>
                  </a:txBody>
                  <a:tcPr marL="7620" marR="7620" marT="7620" marB="0" anchor="b"/>
                </a:tc>
                <a:extLst>
                  <a:ext uri="{0D108BD9-81ED-4DB2-BD59-A6C34878D82A}">
                    <a16:rowId xmlns:a16="http://schemas.microsoft.com/office/drawing/2014/main" val="2511448146"/>
                  </a:ext>
                </a:extLst>
              </a:tr>
              <a:tr h="273790">
                <a:tc>
                  <a:txBody>
                    <a:bodyPr/>
                    <a:lstStyle/>
                    <a:p>
                      <a:pPr algn="l" fontAlgn="b"/>
                      <a:r>
                        <a:rPr lang="en-GB" sz="1400" b="1" i="0" u="none" strike="noStrike" dirty="0">
                          <a:solidFill>
                            <a:srgbClr val="000000"/>
                          </a:solidFill>
                          <a:effectLst/>
                          <a:latin typeface="+mn-lt"/>
                        </a:rPr>
                        <a:t>Other</a:t>
                      </a:r>
                    </a:p>
                  </a:txBody>
                  <a:tcPr marL="7620" marR="7620" marT="7620" marB="0" anchor="b"/>
                </a:tc>
                <a:tc>
                  <a:txBody>
                    <a:bodyPr/>
                    <a:lstStyle/>
                    <a:p>
                      <a:pPr algn="ctr" fontAlgn="b"/>
                      <a:r>
                        <a:rPr lang="en-GB" sz="1400" b="0" i="0" u="none" strike="noStrike" dirty="0">
                          <a:solidFill>
                            <a:srgbClr val="000000"/>
                          </a:solidFill>
                          <a:effectLst/>
                          <a:latin typeface="+mn-lt"/>
                        </a:rPr>
                        <a:t>239</a:t>
                      </a:r>
                    </a:p>
                  </a:txBody>
                  <a:tcPr marL="7620" marR="7620" marT="7620" marB="0" anchor="b"/>
                </a:tc>
                <a:tc>
                  <a:txBody>
                    <a:bodyPr/>
                    <a:lstStyle/>
                    <a:p>
                      <a:pPr algn="ctr" fontAlgn="b"/>
                      <a:r>
                        <a:rPr lang="en-GB" sz="1400" b="0" i="0" u="none" strike="noStrike" dirty="0">
                          <a:solidFill>
                            <a:srgbClr val="000000"/>
                          </a:solidFill>
                          <a:effectLst/>
                          <a:latin typeface="+mn-lt"/>
                        </a:rPr>
                        <a:t>73</a:t>
                      </a:r>
                    </a:p>
                  </a:txBody>
                  <a:tcPr marL="7620" marR="7620" marT="7620" marB="0" anchor="b"/>
                </a:tc>
                <a:tc>
                  <a:txBody>
                    <a:bodyPr/>
                    <a:lstStyle/>
                    <a:p>
                      <a:pPr algn="ctr" fontAlgn="b"/>
                      <a:r>
                        <a:rPr lang="en-GB" sz="1400" b="0" i="0" u="none" strike="noStrike" dirty="0">
                          <a:solidFill>
                            <a:srgbClr val="000000"/>
                          </a:solidFill>
                          <a:effectLst/>
                          <a:latin typeface="+mn-lt"/>
                        </a:rPr>
                        <a:t>30.5%</a:t>
                      </a:r>
                    </a:p>
                  </a:txBody>
                  <a:tcPr marL="7620" marR="7620" marT="7620" marB="0" anchor="b"/>
                </a:tc>
                <a:tc>
                  <a:txBody>
                    <a:bodyPr/>
                    <a:lstStyle/>
                    <a:p>
                      <a:pPr algn="ctr" fontAlgn="b"/>
                      <a:r>
                        <a:rPr lang="en-GB" sz="1400" b="0" i="0" u="none" strike="noStrike" dirty="0">
                          <a:solidFill>
                            <a:srgbClr val="000000"/>
                          </a:solidFill>
                          <a:effectLst/>
                          <a:latin typeface="+mn-lt"/>
                        </a:rPr>
                        <a:t>311</a:t>
                      </a:r>
                    </a:p>
                  </a:txBody>
                  <a:tcPr marL="7620" marR="7620" marT="7620" marB="0" anchor="b"/>
                </a:tc>
                <a:tc>
                  <a:txBody>
                    <a:bodyPr/>
                    <a:lstStyle/>
                    <a:p>
                      <a:pPr algn="ctr" fontAlgn="b"/>
                      <a:r>
                        <a:rPr lang="en-GB" sz="1400" b="0" i="0" u="none" strike="noStrike" dirty="0">
                          <a:solidFill>
                            <a:srgbClr val="000000"/>
                          </a:solidFill>
                          <a:effectLst/>
                          <a:latin typeface="+mn-lt"/>
                        </a:rPr>
                        <a:t>4.26</a:t>
                      </a:r>
                    </a:p>
                  </a:txBody>
                  <a:tcPr marL="7620" marR="7620" marT="7620" marB="0" anchor="b"/>
                </a:tc>
                <a:extLst>
                  <a:ext uri="{0D108BD9-81ED-4DB2-BD59-A6C34878D82A}">
                    <a16:rowId xmlns:a16="http://schemas.microsoft.com/office/drawing/2014/main" val="1473686669"/>
                  </a:ext>
                </a:extLst>
              </a:tr>
            </a:tbl>
          </a:graphicData>
        </a:graphic>
      </p:graphicFrame>
    </p:spTree>
    <p:extLst>
      <p:ext uri="{BB962C8B-B14F-4D97-AF65-F5344CB8AC3E}">
        <p14:creationId xmlns:p14="http://schemas.microsoft.com/office/powerpoint/2010/main" val="247935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Age on MSS engagement</a:t>
            </a:r>
          </a:p>
        </p:txBody>
      </p:sp>
      <p:sp>
        <p:nvSpPr>
          <p:cNvPr id="5" name="TextBox 4"/>
          <p:cNvSpPr txBox="1"/>
          <p:nvPr/>
        </p:nvSpPr>
        <p:spPr>
          <a:xfrm>
            <a:off x="1363980" y="4064655"/>
            <a:ext cx="3032760" cy="2031325"/>
          </a:xfrm>
          <a:prstGeom prst="rect">
            <a:avLst/>
          </a:prstGeom>
          <a:noFill/>
        </p:spPr>
        <p:txBody>
          <a:bodyPr wrap="square" rtlCol="0">
            <a:spAutoFit/>
          </a:bodyPr>
          <a:lstStyle/>
          <a:p>
            <a:r>
              <a:rPr lang="it-IT" dirty="0"/>
              <a:t>Non-mature students were significantly less likely to engage than mature students, with logistic regression analysis returning an adjusted odds ratio of 0.691, 95% CI (0.581, 0.822), p&lt;0.001</a:t>
            </a:r>
            <a:endParaRPr lang="en-GB" dirty="0"/>
          </a:p>
        </p:txBody>
      </p:sp>
      <p:graphicFrame>
        <p:nvGraphicFramePr>
          <p:cNvPr id="6" name="Content Placeholder 7"/>
          <p:cNvGraphicFramePr>
            <a:graphicFrameLocks/>
          </p:cNvGraphicFramePr>
          <p:nvPr>
            <p:extLst>
              <p:ext uri="{D42A27DB-BD31-4B8C-83A1-F6EECF244321}">
                <p14:modId xmlns:p14="http://schemas.microsoft.com/office/powerpoint/2010/main" val="55454340"/>
              </p:ext>
            </p:extLst>
          </p:nvPr>
        </p:nvGraphicFramePr>
        <p:xfrm>
          <a:off x="1363980" y="2540583"/>
          <a:ext cx="4293261" cy="1472460"/>
        </p:xfrm>
        <a:graphic>
          <a:graphicData uri="http://schemas.openxmlformats.org/drawingml/2006/table">
            <a:tbl>
              <a:tblPr>
                <a:tableStyleId>{5C22544A-7EE6-4342-B048-85BDC9FD1C3A}</a:tableStyleId>
              </a:tblPr>
              <a:tblGrid>
                <a:gridCol w="796087">
                  <a:extLst>
                    <a:ext uri="{9D8B030D-6E8A-4147-A177-3AD203B41FA5}">
                      <a16:colId xmlns:a16="http://schemas.microsoft.com/office/drawing/2014/main" val="896546179"/>
                    </a:ext>
                  </a:extLst>
                </a:gridCol>
                <a:gridCol w="709261">
                  <a:extLst>
                    <a:ext uri="{9D8B030D-6E8A-4147-A177-3AD203B41FA5}">
                      <a16:colId xmlns:a16="http://schemas.microsoft.com/office/drawing/2014/main" val="433886001"/>
                    </a:ext>
                  </a:extLst>
                </a:gridCol>
                <a:gridCol w="711621">
                  <a:extLst>
                    <a:ext uri="{9D8B030D-6E8A-4147-A177-3AD203B41FA5}">
                      <a16:colId xmlns:a16="http://schemas.microsoft.com/office/drawing/2014/main" val="3116066287"/>
                    </a:ext>
                  </a:extLst>
                </a:gridCol>
                <a:gridCol w="645204">
                  <a:extLst>
                    <a:ext uri="{9D8B030D-6E8A-4147-A177-3AD203B41FA5}">
                      <a16:colId xmlns:a16="http://schemas.microsoft.com/office/drawing/2014/main" val="3986263151"/>
                    </a:ext>
                  </a:extLst>
                </a:gridCol>
                <a:gridCol w="715544">
                  <a:extLst>
                    <a:ext uri="{9D8B030D-6E8A-4147-A177-3AD203B41FA5}">
                      <a16:colId xmlns:a16="http://schemas.microsoft.com/office/drawing/2014/main" val="1832446860"/>
                    </a:ext>
                  </a:extLst>
                </a:gridCol>
                <a:gridCol w="715544">
                  <a:extLst>
                    <a:ext uri="{9D8B030D-6E8A-4147-A177-3AD203B41FA5}">
                      <a16:colId xmlns:a16="http://schemas.microsoft.com/office/drawing/2014/main" val="3794536661"/>
                    </a:ext>
                  </a:extLst>
                </a:gridCol>
              </a:tblGrid>
              <a:tr h="764330">
                <a:tc>
                  <a:txBody>
                    <a:bodyPr/>
                    <a:lstStyle/>
                    <a:p>
                      <a:pPr algn="l" fontAlgn="b"/>
                      <a:r>
                        <a:rPr lang="en-GB" sz="1400" b="1" i="0" u="none" strike="noStrike" dirty="0">
                          <a:solidFill>
                            <a:schemeClr val="dk1"/>
                          </a:solidFill>
                          <a:effectLst/>
                          <a:latin typeface="+mn-lt"/>
                        </a:rPr>
                        <a:t>Age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Number of</a:t>
                      </a:r>
                      <a:r>
                        <a:rPr lang="en-GB" sz="1400" b="1" u="none" strike="noStrike" baseline="0" dirty="0">
                          <a:effectLst/>
                        </a:rPr>
                        <a:t> </a:t>
                      </a:r>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Visitors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1400" b="1" u="none" strike="noStrike" dirty="0">
                          <a:effectLst/>
                        </a:rPr>
                        <a:t>% engage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Visits</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Average number of visits</a:t>
                      </a:r>
                      <a:endParaRPr lang="en-GB"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8806863"/>
                  </a:ext>
                </a:extLst>
              </a:tr>
              <a:tr h="273790">
                <a:tc>
                  <a:txBody>
                    <a:bodyPr/>
                    <a:lstStyle/>
                    <a:p>
                      <a:pPr algn="l" fontAlgn="b"/>
                      <a:r>
                        <a:rPr lang="en-GB" sz="1400" b="1" i="0" u="none" strike="noStrike" dirty="0">
                          <a:solidFill>
                            <a:schemeClr val="dk1"/>
                          </a:solidFill>
                          <a:effectLst/>
                          <a:latin typeface="+mn-lt"/>
                        </a:rPr>
                        <a:t>Mature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0" i="0" u="none" strike="noStrike" dirty="0">
                          <a:solidFill>
                            <a:schemeClr val="dk1"/>
                          </a:solidFill>
                          <a:effectLst/>
                          <a:latin typeface="+mn-lt"/>
                        </a:rPr>
                        <a:t>1182</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b="0" i="0" u="none" strike="noStrike" dirty="0">
                          <a:solidFill>
                            <a:srgbClr val="000000"/>
                          </a:solidFill>
                          <a:effectLst/>
                          <a:latin typeface="+mn-lt"/>
                        </a:rPr>
                        <a:t>474</a:t>
                      </a:r>
                    </a:p>
                  </a:txBody>
                  <a:tcPr marL="7620" marR="7620" marT="7620" marB="0" anchor="b"/>
                </a:tc>
                <a:tc>
                  <a:txBody>
                    <a:bodyPr/>
                    <a:lstStyle/>
                    <a:p>
                      <a:pPr algn="ctr" fontAlgn="b"/>
                      <a:r>
                        <a:rPr lang="en-GB" sz="1400" b="0" i="0" u="none" strike="noStrike" dirty="0">
                          <a:solidFill>
                            <a:srgbClr val="000000"/>
                          </a:solidFill>
                          <a:effectLst/>
                          <a:latin typeface="+mn-lt"/>
                        </a:rPr>
                        <a:t>40.1%</a:t>
                      </a:r>
                    </a:p>
                  </a:txBody>
                  <a:tcPr marL="7620" marR="7620" marT="7620" marB="0" anchor="b"/>
                </a:tc>
                <a:tc>
                  <a:txBody>
                    <a:bodyPr/>
                    <a:lstStyle/>
                    <a:p>
                      <a:pPr algn="ctr" fontAlgn="b"/>
                      <a:r>
                        <a:rPr lang="en-GB" sz="1400" b="0" i="0" u="none" strike="noStrike" dirty="0">
                          <a:solidFill>
                            <a:srgbClr val="000000"/>
                          </a:solidFill>
                          <a:effectLst/>
                          <a:latin typeface="+mn-lt"/>
                        </a:rPr>
                        <a:t>2463</a:t>
                      </a:r>
                    </a:p>
                  </a:txBody>
                  <a:tcPr marL="7620" marR="7620" marT="7620" marB="0" anchor="b"/>
                </a:tc>
                <a:tc>
                  <a:txBody>
                    <a:bodyPr/>
                    <a:lstStyle/>
                    <a:p>
                      <a:pPr algn="ctr" fontAlgn="b"/>
                      <a:r>
                        <a:rPr lang="en-GB" sz="1400" b="0" i="0" u="none" strike="noStrike" dirty="0">
                          <a:solidFill>
                            <a:srgbClr val="000000"/>
                          </a:solidFill>
                          <a:effectLst/>
                          <a:latin typeface="+mn-lt"/>
                        </a:rPr>
                        <a:t>5.20</a:t>
                      </a:r>
                    </a:p>
                  </a:txBody>
                  <a:tcPr marL="7620" marR="7620" marT="7620" marB="0" anchor="b"/>
                </a:tc>
                <a:extLst>
                  <a:ext uri="{0D108BD9-81ED-4DB2-BD59-A6C34878D82A}">
                    <a16:rowId xmlns:a16="http://schemas.microsoft.com/office/drawing/2014/main" val="1126469293"/>
                  </a:ext>
                </a:extLst>
              </a:tr>
              <a:tr h="273790">
                <a:tc>
                  <a:txBody>
                    <a:bodyPr/>
                    <a:lstStyle/>
                    <a:p>
                      <a:pPr algn="l" fontAlgn="b"/>
                      <a:r>
                        <a:rPr lang="en-GB" sz="1400" b="1" i="0" u="none" strike="noStrike" dirty="0">
                          <a:solidFill>
                            <a:schemeClr val="dk1"/>
                          </a:solidFill>
                          <a:effectLst/>
                          <a:latin typeface="+mn-lt"/>
                        </a:rPr>
                        <a:t>Non-mature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latin typeface="+mn-lt"/>
                        </a:rPr>
                        <a:t>1196</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b="0" i="0" u="none" strike="noStrike" dirty="0">
                          <a:solidFill>
                            <a:schemeClr val="dk1"/>
                          </a:solidFill>
                          <a:effectLst/>
                          <a:latin typeface="+mn-lt"/>
                        </a:rPr>
                        <a:t>372</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b="0" i="0" u="none" strike="noStrike" dirty="0">
                          <a:solidFill>
                            <a:srgbClr val="000000"/>
                          </a:solidFill>
                          <a:effectLst/>
                          <a:latin typeface="+mn-lt"/>
                        </a:rPr>
                        <a:t>31.1%</a:t>
                      </a:r>
                    </a:p>
                  </a:txBody>
                  <a:tcPr marL="7620" marR="7620" marT="7620" marB="0" anchor="b"/>
                </a:tc>
                <a:tc>
                  <a:txBody>
                    <a:bodyPr/>
                    <a:lstStyle/>
                    <a:p>
                      <a:pPr algn="ctr" fontAlgn="b"/>
                      <a:r>
                        <a:rPr lang="en-GB" sz="1400" u="none" strike="noStrike" dirty="0">
                          <a:effectLst/>
                          <a:latin typeface="+mn-lt"/>
                        </a:rPr>
                        <a:t>2140</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b="0" i="0" u="none" strike="noStrike" dirty="0">
                          <a:solidFill>
                            <a:schemeClr val="dk1"/>
                          </a:solidFill>
                          <a:effectLst/>
                          <a:latin typeface="+mn-lt"/>
                        </a:rPr>
                        <a:t>5.75</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740886617"/>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54999769"/>
              </p:ext>
            </p:extLst>
          </p:nvPr>
        </p:nvGraphicFramePr>
        <p:xfrm>
          <a:off x="6050280" y="2682240"/>
          <a:ext cx="4617720"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15055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FD02A45306F54AB6A0D61310F0302F" ma:contentTypeVersion="14" ma:contentTypeDescription="Create a new document." ma:contentTypeScope="" ma:versionID="5bdc2e1a7d666840b62b417658bbf37c">
  <xsd:schema xmlns:xsd="http://www.w3.org/2001/XMLSchema" xmlns:xs="http://www.w3.org/2001/XMLSchema" xmlns:p="http://schemas.microsoft.com/office/2006/metadata/properties" xmlns:ns3="4f5c3989-4f23-47d4-ac65-6d24c1869204" xmlns:ns4="f48d4e1e-2cdf-44d4-b9d4-5fdb81cd5a86" targetNamespace="http://schemas.microsoft.com/office/2006/metadata/properties" ma:root="true" ma:fieldsID="5cedf7885c4946e8e10c388e6dfa4a30" ns3:_="" ns4:_="">
    <xsd:import namespace="4f5c3989-4f23-47d4-ac65-6d24c1869204"/>
    <xsd:import namespace="f48d4e1e-2cdf-44d4-b9d4-5fdb81cd5a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c3989-4f23-47d4-ac65-6d24c1869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d4e1e-2cdf-44d4-b9d4-5fdb81cd5a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826BD3-F556-4793-ADAD-87E09C5A1925}">
  <ds:schemaRefs>
    <ds:schemaRef ds:uri="http://schemas.microsoft.com/sharepoint/v3/contenttype/forms"/>
  </ds:schemaRefs>
</ds:datastoreItem>
</file>

<file path=customXml/itemProps2.xml><?xml version="1.0" encoding="utf-8"?>
<ds:datastoreItem xmlns:ds="http://schemas.openxmlformats.org/officeDocument/2006/customXml" ds:itemID="{94ED471A-4DC7-4A2F-A01F-1B98E9D7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c3989-4f23-47d4-ac65-6d24c1869204"/>
    <ds:schemaRef ds:uri="f48d4e1e-2cdf-44d4-b9d4-5fdb81cd5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E6309-B0E6-45E3-A8F3-8014A5BF896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48d4e1e-2cdf-44d4-b9d4-5fdb81cd5a86"/>
    <ds:schemaRef ds:uri="4f5c3989-4f23-47d4-ac65-6d24c18692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1137</TotalTime>
  <Words>1131</Words>
  <Application>Microsoft Office PowerPoint</Application>
  <PresentationFormat>Widescreen</PresentationFormat>
  <Paragraphs>234</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Garamond</vt:lpstr>
      <vt:lpstr>Organic</vt:lpstr>
      <vt:lpstr>Engagement of engineers with maths and stats support </vt:lpstr>
      <vt:lpstr>History of MSS</vt:lpstr>
      <vt:lpstr>Engagement of engineering students</vt:lpstr>
      <vt:lpstr>Logistic Regression</vt:lpstr>
      <vt:lpstr>Effect of Gender on MSS engagement</vt:lpstr>
      <vt:lpstr>Effect of Gender and Course on MSS engagement</vt:lpstr>
      <vt:lpstr>Effect of Ethnicity on MSS engagement 1</vt:lpstr>
      <vt:lpstr>Effect of Ethnicity on MSS engagement 2</vt:lpstr>
      <vt:lpstr>Effect of Age on MSS engagement</vt:lpstr>
      <vt:lpstr>Effect of Disability on MSS engagement</vt:lpstr>
      <vt:lpstr>Data Analysis</vt:lpstr>
      <vt:lpstr>Future plans </vt:lpstr>
      <vt:lpstr>References</vt:lpstr>
    </vt:vector>
  </TitlesOfParts>
  <Company>Coventry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with maths and stats support</dc:title>
  <dc:creator>Farhana Lunat</dc:creator>
  <cp:lastModifiedBy>Elisabeth Rasmussen</cp:lastModifiedBy>
  <cp:revision>51</cp:revision>
  <dcterms:created xsi:type="dcterms:W3CDTF">2021-06-03T12:10:42Z</dcterms:created>
  <dcterms:modified xsi:type="dcterms:W3CDTF">2021-06-25T06:23:35Z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0x010100E1FD02A45306F54AB6A0D61310F0302F</vt:lpwstr>
  </property>
  <property fmtid="{D5CDD505-2E9C-101B-9397-08002B2CF9AE}" pid="3" name="MSIP_Label_b4114459-e220-4ae9-b339-4ebe6008cdd4_Enabled">
    <vt:lpwstr>true</vt:lpwstr>
  </property>
  <property fmtid="{D5CDD505-2E9C-101B-9397-08002B2CF9AE}" pid="4" name="MSIP_Label_b4114459-e220-4ae9-b339-4ebe6008cdd4_SetDate">
    <vt:lpwstr>2021-06-25T06:22:55Z</vt:lpwstr>
  </property>
  <property fmtid="{D5CDD505-2E9C-101B-9397-08002B2CF9AE}" pid="5" name="MSIP_Label_b4114459-e220-4ae9-b339-4ebe6008cdd4_Method">
    <vt:lpwstr>Standard</vt:lpwstr>
  </property>
  <property fmtid="{D5CDD505-2E9C-101B-9397-08002B2CF9AE}" pid="6" name="MSIP_Label_b4114459-e220-4ae9-b339-4ebe6008cdd4_Name">
    <vt:lpwstr>b4114459-e220-4ae9-b339-4ebe6008cdd4</vt:lpwstr>
  </property>
  <property fmtid="{D5CDD505-2E9C-101B-9397-08002B2CF9AE}" pid="7" name="MSIP_Label_b4114459-e220-4ae9-b339-4ebe6008cdd4_SiteId">
    <vt:lpwstr>8482881e-3699-4b3f-b135-cf4800bc1efb</vt:lpwstr>
  </property>
  <property fmtid="{D5CDD505-2E9C-101B-9397-08002B2CF9AE}" pid="8" name="MSIP_Label_b4114459-e220-4ae9-b339-4ebe6008cdd4_ActionId">
    <vt:lpwstr>cff1fb62-0b99-4234-91d3-c6505b4603a1</vt:lpwstr>
  </property>
  <property fmtid="{D5CDD505-2E9C-101B-9397-08002B2CF9AE}" pid="9" name="MSIP_Label_b4114459-e220-4ae9-b339-4ebe6008cdd4_ContentBits">
    <vt:lpwstr>0</vt:lpwstr>
  </property>
</Properties>
</file>