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handoutMasterIdLst>
    <p:handoutMasterId r:id="rId30"/>
  </p:handoutMasterIdLst>
  <p:sldIdLst>
    <p:sldId id="405" r:id="rId5"/>
    <p:sldId id="300" r:id="rId6"/>
    <p:sldId id="505" r:id="rId7"/>
    <p:sldId id="498" r:id="rId8"/>
    <p:sldId id="482" r:id="rId9"/>
    <p:sldId id="484" r:id="rId10"/>
    <p:sldId id="499" r:id="rId11"/>
    <p:sldId id="481" r:id="rId12"/>
    <p:sldId id="485" r:id="rId13"/>
    <p:sldId id="506" r:id="rId14"/>
    <p:sldId id="486" r:id="rId15"/>
    <p:sldId id="491" r:id="rId16"/>
    <p:sldId id="500" r:id="rId17"/>
    <p:sldId id="508" r:id="rId18"/>
    <p:sldId id="510" r:id="rId19"/>
    <p:sldId id="509" r:id="rId20"/>
    <p:sldId id="501" r:id="rId21"/>
    <p:sldId id="403" r:id="rId22"/>
    <p:sldId id="474" r:id="rId23"/>
    <p:sldId id="502" r:id="rId24"/>
    <p:sldId id="507" r:id="rId25"/>
    <p:sldId id="503" r:id="rId26"/>
    <p:sldId id="504" r:id="rId27"/>
    <p:sldId id="400" r:id="rId28"/>
  </p:sldIdLst>
  <p:sldSz cx="9144000" cy="5143500" type="screen16x9"/>
  <p:notesSz cx="6761163" cy="994251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Macdonald" initials="HM" lastIdx="12" clrIdx="0"/>
  <p:cmAuthor id="2" name="Angela Richardson" initials="AR" lastIdx="1" clrIdx="1"/>
  <p:cmAuthor id="3" name="Angela Richardson" initials="AR [2]" lastIdx="1" clrIdx="2"/>
  <p:cmAuthor id="4" name="Angela Richardson" initials="A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00FF"/>
    <a:srgbClr val="0067A5"/>
    <a:srgbClr val="C88D08"/>
    <a:srgbClr val="E2F33D"/>
    <a:srgbClr val="3459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CB5E5-D9D9-844B-8B09-18D70226E582}" v="9" dt="2020-01-10T16:00:56.540"/>
    <p1510:client id="{866CF3BA-2C01-4FFE-C2EB-2936C46DB9EB}" v="1" dt="2019-08-22T07:21:14.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0734" autoAdjust="0"/>
  </p:normalViewPr>
  <p:slideViewPr>
    <p:cSldViewPr snapToGrid="0" snapToObjects="1">
      <p:cViewPr varScale="1">
        <p:scale>
          <a:sx n="113" d="100"/>
          <a:sy n="113" d="100"/>
        </p:scale>
        <p:origin x="614"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050" y="0"/>
            <a:ext cx="2930525" cy="498475"/>
          </a:xfrm>
          <a:prstGeom prst="rect">
            <a:avLst/>
          </a:prstGeom>
        </p:spPr>
        <p:txBody>
          <a:bodyPr vert="horz" lIns="91440" tIns="45720" rIns="91440" bIns="45720" rtlCol="0"/>
          <a:lstStyle>
            <a:lvl1pPr algn="r">
              <a:defRPr sz="1200"/>
            </a:lvl1pPr>
          </a:lstStyle>
          <a:p>
            <a:fld id="{A77354AD-ECB7-4B19-BC62-BABF2F5E6FE8}" type="datetimeFigureOut">
              <a:rPr lang="en-GB" smtClean="0"/>
              <a:t>21/06/2021</a:t>
            </a:fld>
            <a:endParaRPr lang="en-GB"/>
          </a:p>
        </p:txBody>
      </p:sp>
      <p:sp>
        <p:nvSpPr>
          <p:cNvPr id="4" name="Footer Placeholder 3"/>
          <p:cNvSpPr>
            <a:spLocks noGrp="1"/>
          </p:cNvSpPr>
          <p:nvPr>
            <p:ph type="ftr" sz="quarter" idx="2"/>
          </p:nvPr>
        </p:nvSpPr>
        <p:spPr>
          <a:xfrm>
            <a:off x="0" y="9444038"/>
            <a:ext cx="293052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050" y="9444038"/>
            <a:ext cx="2930525" cy="498475"/>
          </a:xfrm>
          <a:prstGeom prst="rect">
            <a:avLst/>
          </a:prstGeom>
        </p:spPr>
        <p:txBody>
          <a:bodyPr vert="horz" lIns="91440" tIns="45720" rIns="91440" bIns="45720" rtlCol="0" anchor="b"/>
          <a:lstStyle>
            <a:lvl1pPr algn="r">
              <a:defRPr sz="1200"/>
            </a:lvl1pPr>
          </a:lstStyle>
          <a:p>
            <a:fld id="{C29FB86F-93B7-4FEB-A0C8-734BDE35D0E8}" type="slidenum">
              <a:rPr lang="en-GB" smtClean="0"/>
              <a:t>‹#›</a:t>
            </a:fld>
            <a:endParaRPr lang="en-GB"/>
          </a:p>
        </p:txBody>
      </p:sp>
    </p:spTree>
    <p:extLst>
      <p:ext uri="{BB962C8B-B14F-4D97-AF65-F5344CB8AC3E}">
        <p14:creationId xmlns:p14="http://schemas.microsoft.com/office/powerpoint/2010/main" val="5538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7EADB949-2F28-4E5A-A30E-C237D6D5283E}" type="datetimeFigureOut">
              <a:rPr lang="en-GB" smtClean="0"/>
              <a:t>21/06/2021</a:t>
            </a:fld>
            <a:endParaRPr lang="en-GB"/>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7048A9E8-F96D-4D47-8B2F-547021A6FFDB}" type="slidenum">
              <a:rPr lang="en-GB" smtClean="0"/>
              <a:t>‹#›</a:t>
            </a:fld>
            <a:endParaRPr lang="en-GB"/>
          </a:p>
        </p:txBody>
      </p:sp>
    </p:spTree>
    <p:extLst>
      <p:ext uri="{BB962C8B-B14F-4D97-AF65-F5344CB8AC3E}">
        <p14:creationId xmlns:p14="http://schemas.microsoft.com/office/powerpoint/2010/main" val="403846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48A9E8-F96D-4D47-8B2F-547021A6FFDB}" type="slidenum">
              <a:rPr lang="en-GB" smtClean="0"/>
              <a:t>1</a:t>
            </a:fld>
            <a:endParaRPr lang="en-GB" dirty="0"/>
          </a:p>
        </p:txBody>
      </p:sp>
    </p:spTree>
    <p:extLst>
      <p:ext uri="{BB962C8B-B14F-4D97-AF65-F5344CB8AC3E}">
        <p14:creationId xmlns:p14="http://schemas.microsoft.com/office/powerpoint/2010/main" val="139243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20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84918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634" y="337689"/>
            <a:ext cx="7886700" cy="718937"/>
          </a:xfrm>
        </p:spPr>
        <p:txBody>
          <a:bodyPr anchor="t" anchorCtr="0">
            <a:normAutofit/>
          </a:bodyPr>
          <a:lstStyle>
            <a:lvl1pPr>
              <a:defRPr sz="2200" b="1">
                <a:solidFill>
                  <a:schemeClr val="tx1">
                    <a:lumMod val="85000"/>
                    <a:lumOff val="15000"/>
                  </a:schemeClr>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32695" y="1114496"/>
            <a:ext cx="7886700" cy="3263504"/>
          </a:xfrm>
        </p:spPr>
        <p:txBody>
          <a:bodyPr>
            <a:normAutofit/>
          </a:bodyPr>
          <a:lstStyle>
            <a:lvl1pPr marL="171450" indent="-171450">
              <a:lnSpc>
                <a:spcPct val="150000"/>
              </a:lnSpc>
              <a:buClr>
                <a:schemeClr val="tx1">
                  <a:lumMod val="85000"/>
                  <a:lumOff val="15000"/>
                </a:schemeClr>
              </a:buClr>
              <a:buSzPct val="90000"/>
              <a:buFont typeface="Wingdings" panose="05000000000000000000" pitchFamily="2" charset="2"/>
              <a:buChar char="§"/>
              <a:defRPr sz="1600">
                <a:solidFill>
                  <a:schemeClr val="tx1">
                    <a:lumMod val="85000"/>
                    <a:lumOff val="15000"/>
                  </a:schemeClr>
                </a:solidFill>
                <a:latin typeface="Arial" panose="020B0604020202020204" pitchFamily="34" charset="0"/>
                <a:cs typeface="Arial" panose="020B0604020202020204" pitchFamily="34" charset="0"/>
              </a:defRPr>
            </a:lvl1pPr>
            <a:lvl2pPr marL="514350" indent="-171450">
              <a:lnSpc>
                <a:spcPct val="100000"/>
              </a:lnSpc>
              <a:buClr>
                <a:schemeClr val="tx1">
                  <a:lumMod val="85000"/>
                  <a:lumOff val="15000"/>
                </a:schemeClr>
              </a:buClr>
              <a:buSzPct val="90000"/>
              <a:buFont typeface="Wingdings" panose="05000000000000000000" pitchFamily="2" charset="2"/>
              <a:buChar char="§"/>
              <a:defRPr sz="1200">
                <a:solidFill>
                  <a:schemeClr val="tx1">
                    <a:lumMod val="85000"/>
                    <a:lumOff val="15000"/>
                  </a:schemeClr>
                </a:solidFill>
                <a:latin typeface="Arial" panose="020B0604020202020204" pitchFamily="34" charset="0"/>
                <a:cs typeface="Arial" panose="020B0604020202020204" pitchFamily="34" charset="0"/>
              </a:defRPr>
            </a:lvl2pPr>
            <a:lvl3pPr marL="857250" indent="-171450">
              <a:lnSpc>
                <a:spcPct val="100000"/>
              </a:lnSpc>
              <a:buClr>
                <a:schemeClr val="tx1">
                  <a:lumMod val="85000"/>
                  <a:lumOff val="15000"/>
                </a:schemeClr>
              </a:buClr>
              <a:buSzPct val="90000"/>
              <a:buFont typeface="Wingdings" panose="05000000000000000000" pitchFamily="2" charset="2"/>
              <a:buChar char="§"/>
              <a:defRPr sz="1100">
                <a:solidFill>
                  <a:schemeClr val="tx1">
                    <a:lumMod val="85000"/>
                    <a:lumOff val="15000"/>
                  </a:schemeClr>
                </a:solidFill>
                <a:latin typeface="Arial" panose="020B0604020202020204" pitchFamily="34" charset="0"/>
                <a:cs typeface="Arial" panose="020B0604020202020204" pitchFamily="34" charset="0"/>
              </a:defRPr>
            </a:lvl3pPr>
            <a:lvl4pPr marL="1200150" indent="-171450">
              <a:lnSpc>
                <a:spcPct val="100000"/>
              </a:lnSpc>
              <a:buClr>
                <a:schemeClr val="tx1">
                  <a:lumMod val="85000"/>
                  <a:lumOff val="15000"/>
                </a:schemeClr>
              </a:buClr>
              <a:buSzPct val="90000"/>
              <a:buFont typeface="Wingdings" panose="05000000000000000000" pitchFamily="2" charset="2"/>
              <a:buChar char="§"/>
              <a:defRPr sz="1050">
                <a:solidFill>
                  <a:schemeClr val="tx1">
                    <a:lumMod val="85000"/>
                    <a:lumOff val="15000"/>
                  </a:schemeClr>
                </a:solidFill>
                <a:latin typeface="Arial" panose="020B0604020202020204" pitchFamily="34" charset="0"/>
                <a:cs typeface="Arial" panose="020B0604020202020204" pitchFamily="34" charset="0"/>
              </a:defRPr>
            </a:lvl4pPr>
            <a:lvl5pPr marL="1543050" indent="-171450">
              <a:lnSpc>
                <a:spcPct val="100000"/>
              </a:lnSpc>
              <a:buClr>
                <a:schemeClr val="tx1">
                  <a:lumMod val="85000"/>
                  <a:lumOff val="15000"/>
                </a:schemeClr>
              </a:buClr>
              <a:buSzPct val="90000"/>
              <a:buFont typeface="Wingdings" panose="05000000000000000000" pitchFamily="2" charset="2"/>
              <a:buChar char="§"/>
              <a:defRPr sz="105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5730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normAutofit/>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p:spPr>
        <p:txBody>
          <a:bodyPr>
            <a:normAutofit/>
          </a:bodyPr>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104340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18582" y="1369219"/>
            <a:ext cx="3886200" cy="3263504"/>
          </a:xfrm>
        </p:spPr>
        <p:txBody>
          <a:bodyPr>
            <a:normAutofit/>
          </a:bodyPr>
          <a:lstStyle>
            <a:lvl1pPr marL="171450" indent="-171450">
              <a:buFont typeface="Wingdings" panose="05000000000000000000" pitchFamily="2" charset="2"/>
              <a:buChar char="§"/>
              <a:defRPr sz="160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200">
                <a:latin typeface="Arial" panose="020B0604020202020204" pitchFamily="34" charset="0"/>
                <a:cs typeface="Arial" panose="020B0604020202020204" pitchFamily="34" charset="0"/>
              </a:defRPr>
            </a:lvl2pPr>
            <a:lvl3pPr marL="857250" indent="-171450">
              <a:buFont typeface="Wingdings" panose="05000000000000000000" pitchFamily="2" charset="2"/>
              <a:buChar char="§"/>
              <a:defRPr sz="1100">
                <a:latin typeface="Arial" panose="020B0604020202020204" pitchFamily="34" charset="0"/>
                <a:cs typeface="Arial" panose="020B0604020202020204" pitchFamily="34" charset="0"/>
              </a:defRPr>
            </a:lvl3pPr>
            <a:lvl4pPr marL="1200150"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20626" y="1369219"/>
            <a:ext cx="4358849" cy="3263504"/>
          </a:xfrm>
        </p:spPr>
        <p:txBody>
          <a:bodyPr>
            <a:normAutofit/>
          </a:bodyPr>
          <a:lstStyle>
            <a:lvl1pPr marL="285750" indent="-285750">
              <a:buFont typeface="Wingdings" panose="05000000000000000000" pitchFamily="2" charset="2"/>
              <a:buChar char="§"/>
              <a:defRPr sz="160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200">
                <a:latin typeface="Arial" panose="020B0604020202020204" pitchFamily="34" charset="0"/>
                <a:cs typeface="Arial" panose="020B0604020202020204" pitchFamily="34" charset="0"/>
              </a:defRPr>
            </a:lvl2pPr>
            <a:lvl3pPr marL="857250" indent="-171450">
              <a:buFont typeface="Wingdings" panose="05000000000000000000" pitchFamily="2" charset="2"/>
              <a:buChar char="§"/>
              <a:defRPr sz="1100">
                <a:latin typeface="Arial" panose="020B0604020202020204" pitchFamily="34" charset="0"/>
                <a:cs typeface="Arial" panose="020B0604020202020204" pitchFamily="34" charset="0"/>
              </a:defRPr>
            </a:lvl3pPr>
            <a:lvl4pPr marL="1200150"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108826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128301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81252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t">
            <a:noAutofit/>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887391" y="895865"/>
            <a:ext cx="4629150" cy="3499923"/>
          </a:xfrm>
        </p:spPr>
        <p:txBody>
          <a:bodyPr>
            <a:normAutofit/>
          </a:bodyPr>
          <a:lstStyle>
            <a:lvl1pPr marL="171450" indent="-171450">
              <a:buFont typeface="Wingdings" panose="05000000000000000000" pitchFamily="2" charset="2"/>
              <a:buChar char="§"/>
              <a:defRPr sz="1600">
                <a:latin typeface="Arial" panose="020B0604020202020204" pitchFamily="34" charset="0"/>
                <a:cs typeface="Arial" panose="020B0604020202020204" pitchFamily="34" charset="0"/>
              </a:defRPr>
            </a:lvl1pPr>
            <a:lvl2pPr marL="514350" indent="-171450">
              <a:buFont typeface="Wingdings" panose="05000000000000000000" pitchFamily="2" charset="2"/>
              <a:buChar char="§"/>
              <a:defRPr sz="1600">
                <a:latin typeface="Arial" panose="020B0604020202020204" pitchFamily="34" charset="0"/>
                <a:cs typeface="Arial" panose="020B0604020202020204" pitchFamily="34" charset="0"/>
              </a:defRPr>
            </a:lvl2pPr>
            <a:lvl3pPr marL="857250" indent="-171450">
              <a:buFont typeface="Wingdings" panose="05000000000000000000" pitchFamily="2" charset="2"/>
              <a:buChar char="§"/>
              <a:defRPr sz="1200">
                <a:latin typeface="Arial" panose="020B0604020202020204" pitchFamily="34" charset="0"/>
                <a:cs typeface="Arial" panose="020B0604020202020204" pitchFamily="34" charset="0"/>
              </a:defRPr>
            </a:lvl3pPr>
            <a:lvl4pPr marL="1200150" indent="-171450">
              <a:buFont typeface="Wingdings" panose="05000000000000000000" pitchFamily="2" charset="2"/>
              <a:buChar char="§"/>
              <a:defRPr sz="1100">
                <a:latin typeface="Arial" panose="020B0604020202020204" pitchFamily="34" charset="0"/>
                <a:cs typeface="Arial" panose="020B0604020202020204" pitchFamily="34" charset="0"/>
              </a:defRPr>
            </a:lvl4pPr>
            <a:lvl5pPr marL="1543050" indent="-171450">
              <a:buFont typeface="Wingdings" panose="05000000000000000000" pitchFamily="2" charset="2"/>
              <a:buChar char="§"/>
              <a:defRPr sz="11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0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32970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t">
            <a:normAutofit/>
          </a:bodyPr>
          <a:lstStyle>
            <a:lvl1pPr>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32935"/>
            <a:ext cx="4629150" cy="3462853"/>
          </a:xfrm>
        </p:spPr>
        <p:txBody>
          <a:bodyPr anchor="t"/>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normAutofit/>
          </a:bodyPr>
          <a:lstStyle>
            <a:lvl1pPr marL="0" indent="0">
              <a:buNone/>
              <a:defRPr sz="20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8372C267-1D3F-A642-9FD6-0192604797DF}" type="datetimeFigureOut">
              <a:rPr lang="en-US" smtClean="0"/>
              <a:t>6/21/2021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8C17AFF1-1D8A-394A-898D-E0FE52356337}" type="slidenum">
              <a:rPr lang="en-US" smtClean="0"/>
              <a:t>‹#›</a:t>
            </a:fld>
            <a:endParaRPr lang="en-US"/>
          </a:p>
        </p:txBody>
      </p:sp>
    </p:spTree>
    <p:extLst>
      <p:ext uri="{BB962C8B-B14F-4D97-AF65-F5344CB8AC3E}">
        <p14:creationId xmlns:p14="http://schemas.microsoft.com/office/powerpoint/2010/main" val="80557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936" y="1220941"/>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18582" y="51427"/>
            <a:ext cx="7886700" cy="99417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991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Lst>
  <p:txStyles>
    <p:titleStyle>
      <a:lvl1pPr algn="l" defTabSz="685800" rtl="0" eaLnBrk="1" latinLnBrk="0" hangingPunct="1">
        <a:lnSpc>
          <a:spcPct val="90000"/>
        </a:lnSpc>
        <a:spcBef>
          <a:spcPct val="0"/>
        </a:spcBef>
        <a:buNone/>
        <a:defRPr sz="22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1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9CD367-C521-CA42-8D83-E8658E3F303F}"/>
              </a:ext>
            </a:extLst>
          </p:cNvPr>
          <p:cNvPicPr>
            <a:picLocks noChangeAspect="1"/>
          </p:cNvPicPr>
          <p:nvPr/>
        </p:nvPicPr>
        <p:blipFill rotWithShape="1">
          <a:blip r:embed="rId3"/>
          <a:srcRect t="4938" b="5948"/>
          <a:stretch/>
        </p:blipFill>
        <p:spPr>
          <a:xfrm>
            <a:off x="1" y="5674"/>
            <a:ext cx="9144000" cy="5137826"/>
          </a:xfrm>
          <a:prstGeom prst="rect">
            <a:avLst/>
          </a:prstGeom>
          <a:noFill/>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0164" y="346669"/>
            <a:ext cx="1753011" cy="492595"/>
          </a:xfrm>
          <a:prstGeom prst="rect">
            <a:avLst/>
          </a:prstGeom>
        </p:spPr>
      </p:pic>
      <p:grpSp>
        <p:nvGrpSpPr>
          <p:cNvPr id="12" name="Group 11"/>
          <p:cNvGrpSpPr/>
          <p:nvPr/>
        </p:nvGrpSpPr>
        <p:grpSpPr>
          <a:xfrm>
            <a:off x="-39246" y="1355388"/>
            <a:ext cx="9183245" cy="1761288"/>
            <a:chOff x="2293360" y="1942569"/>
            <a:chExt cx="4580138" cy="900013"/>
          </a:xfrm>
        </p:grpSpPr>
        <p:sp>
          <p:nvSpPr>
            <p:cNvPr id="13" name="Rectangle 12"/>
            <p:cNvSpPr/>
            <p:nvPr/>
          </p:nvSpPr>
          <p:spPr>
            <a:xfrm>
              <a:off x="2293360" y="1942569"/>
              <a:ext cx="4580138" cy="9000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itle 1"/>
            <p:cNvSpPr txBox="1">
              <a:spLocks/>
            </p:cNvSpPr>
            <p:nvPr/>
          </p:nvSpPr>
          <p:spPr bwMode="auto">
            <a:xfrm>
              <a:off x="2329594" y="2079528"/>
              <a:ext cx="4449850" cy="683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sz="3200" b="1" dirty="0">
                  <a:latin typeface="Arial" panose="020B0604020202020204" pitchFamily="34" charset="0"/>
                  <a:cs typeface="Arial" panose="020B0604020202020204" pitchFamily="34" charset="0"/>
                </a:rPr>
                <a:t>Active learning in mathematics:</a:t>
              </a:r>
            </a:p>
            <a:p>
              <a:pPr algn="ctr"/>
              <a:r>
                <a:rPr lang="en-GB" altLang="en-US" sz="3200" b="1" dirty="0">
                  <a:latin typeface="Arial" panose="020B0604020202020204" pitchFamily="34" charset="0"/>
                  <a:cs typeface="Arial" panose="020B0604020202020204" pitchFamily="34" charset="0"/>
                </a:rPr>
                <a:t> what is it good for?</a:t>
              </a:r>
              <a:endParaRPr lang="en-GB" altLang="en-US" sz="2400" b="1" dirty="0">
                <a:latin typeface="Arial" panose="020B0604020202020204" pitchFamily="34" charset="0"/>
                <a:cs typeface="Arial" panose="020B0604020202020204" pitchFamily="34" charset="0"/>
              </a:endParaRPr>
            </a:p>
          </p:txBody>
        </p:sp>
      </p:grpSp>
      <p:sp>
        <p:nvSpPr>
          <p:cNvPr id="15" name="Title 1"/>
          <p:cNvSpPr txBox="1">
            <a:spLocks/>
          </p:cNvSpPr>
          <p:nvPr/>
        </p:nvSpPr>
        <p:spPr bwMode="auto">
          <a:xfrm>
            <a:off x="2280825" y="3369404"/>
            <a:ext cx="4522319" cy="5173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GB" alt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Duncan Lawson</a:t>
            </a:r>
          </a:p>
        </p:txBody>
      </p:sp>
      <p:sp>
        <p:nvSpPr>
          <p:cNvPr id="2" name="Rectangle 1">
            <a:extLst>
              <a:ext uri="{FF2B5EF4-FFF2-40B4-BE49-F238E27FC236}">
                <a16:creationId xmlns:a16="http://schemas.microsoft.com/office/drawing/2014/main" id="{74983130-58FE-8E41-8307-24669075EC91}"/>
              </a:ext>
            </a:extLst>
          </p:cNvPr>
          <p:cNvSpPr/>
          <p:nvPr/>
        </p:nvSpPr>
        <p:spPr>
          <a:xfrm>
            <a:off x="-39246"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28EEEF-3305-334C-8CEC-FAFA47AEC78C}"/>
              </a:ext>
            </a:extLst>
          </p:cNvPr>
          <p:cNvSpPr/>
          <p:nvPr/>
        </p:nvSpPr>
        <p:spPr>
          <a:xfrm>
            <a:off x="-39245" y="5675"/>
            <a:ext cx="9183245" cy="961624"/>
          </a:xfrm>
          <a:prstGeom prst="rect">
            <a:avLst/>
          </a:prstGeom>
          <a:solidFill>
            <a:srgbClr val="006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B77C1D3-35DF-E84A-BF4A-1BE5C28C7FD4}"/>
              </a:ext>
            </a:extLst>
          </p:cNvPr>
          <p:cNvPicPr>
            <a:picLocks noChangeAspect="1"/>
          </p:cNvPicPr>
          <p:nvPr/>
        </p:nvPicPr>
        <p:blipFill>
          <a:blip r:embed="rId5"/>
          <a:stretch>
            <a:fillRect/>
          </a:stretch>
        </p:blipFill>
        <p:spPr>
          <a:xfrm>
            <a:off x="5377295" y="273826"/>
            <a:ext cx="3543300" cy="444500"/>
          </a:xfrm>
          <a:prstGeom prst="rect">
            <a:avLst/>
          </a:prstGeom>
        </p:spPr>
      </p:pic>
      <p:cxnSp>
        <p:nvCxnSpPr>
          <p:cNvPr id="10" name="Straight Connector 9">
            <a:extLst>
              <a:ext uri="{FF2B5EF4-FFF2-40B4-BE49-F238E27FC236}">
                <a16:creationId xmlns:a16="http://schemas.microsoft.com/office/drawing/2014/main" id="{2D9BD4BF-A794-B844-A010-575EF15304B4}"/>
              </a:ext>
            </a:extLst>
          </p:cNvPr>
          <p:cNvCxnSpPr/>
          <p:nvPr/>
        </p:nvCxnSpPr>
        <p:spPr>
          <a:xfrm>
            <a:off x="-39245" y="4323431"/>
            <a:ext cx="9183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F0708A-4E82-D245-8BC3-2062F031FF5C}"/>
              </a:ext>
            </a:extLst>
          </p:cNvPr>
          <p:cNvCxnSpPr/>
          <p:nvPr/>
        </p:nvCxnSpPr>
        <p:spPr>
          <a:xfrm>
            <a:off x="-39245" y="967299"/>
            <a:ext cx="918324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147399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AE599-0C67-7B48-A1C8-8E83FC37FCE1}"/>
              </a:ext>
            </a:extLst>
          </p:cNvPr>
          <p:cNvPicPr>
            <a:picLocks noChangeAspect="1"/>
          </p:cNvPicPr>
          <p:nvPr/>
        </p:nvPicPr>
        <p:blipFill rotWithShape="1">
          <a:blip r:embed="rId2"/>
          <a:srcRect b="15969"/>
          <a:stretch/>
        </p:blipFill>
        <p:spPr>
          <a:xfrm flipH="1">
            <a:off x="-37418" y="1"/>
            <a:ext cx="9181417" cy="5143500"/>
          </a:xfrm>
          <a:prstGeom prst="rect">
            <a:avLst/>
          </a:prstGeom>
        </p:spPr>
      </p:pic>
      <p:sp>
        <p:nvSpPr>
          <p:cNvPr id="8" name="Rectangle 7">
            <a:extLst>
              <a:ext uri="{FF2B5EF4-FFF2-40B4-BE49-F238E27FC236}">
                <a16:creationId xmlns:a16="http://schemas.microsoft.com/office/drawing/2014/main" id="{BC79AA6D-E748-C34B-85A4-60B7A72F96B9}"/>
              </a:ext>
            </a:extLst>
          </p:cNvPr>
          <p:cNvSpPr/>
          <p:nvPr/>
        </p:nvSpPr>
        <p:spPr>
          <a:xfrm>
            <a:off x="-39246" y="4323431"/>
            <a:ext cx="9220712"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779219-867D-1A4C-9D76-3E4E756658AD}"/>
              </a:ext>
            </a:extLst>
          </p:cNvPr>
          <p:cNvPicPr>
            <a:picLocks noChangeAspect="1"/>
          </p:cNvPicPr>
          <p:nvPr/>
        </p:nvPicPr>
        <p:blipFill>
          <a:blip r:embed="rId3"/>
          <a:stretch>
            <a:fillRect/>
          </a:stretch>
        </p:blipFill>
        <p:spPr>
          <a:xfrm>
            <a:off x="5377295" y="273826"/>
            <a:ext cx="3543300" cy="444500"/>
          </a:xfrm>
          <a:prstGeom prst="rect">
            <a:avLst/>
          </a:prstGeom>
        </p:spPr>
      </p:pic>
      <p:cxnSp>
        <p:nvCxnSpPr>
          <p:cNvPr id="11" name="Straight Connector 10">
            <a:extLst>
              <a:ext uri="{FF2B5EF4-FFF2-40B4-BE49-F238E27FC236}">
                <a16:creationId xmlns:a16="http://schemas.microsoft.com/office/drawing/2014/main" id="{9543FF72-2CAE-EB40-AA93-6318769A8E3D}"/>
              </a:ext>
            </a:extLst>
          </p:cNvPr>
          <p:cNvCxnSpPr>
            <a:cxnSpLocks/>
          </p:cNvCxnSpPr>
          <p:nvPr/>
        </p:nvCxnSpPr>
        <p:spPr>
          <a:xfrm>
            <a:off x="-39245" y="4323431"/>
            <a:ext cx="92207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80755" y="4441371"/>
            <a:ext cx="7174923" cy="600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Active learning in mathematics – why?</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1099381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294198" y="337689"/>
            <a:ext cx="8325015" cy="718937"/>
          </a:xfrm>
        </p:spPr>
        <p:txBody>
          <a:bodyPr/>
          <a:lstStyle/>
          <a:p>
            <a:r>
              <a:rPr lang="en-GB" dirty="0"/>
              <a:t>Active Learning (AL) in Post-Secondary Mathematics (CBMS)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896677"/>
            <a:ext cx="8065419" cy="3263504"/>
          </a:xfrm>
        </p:spPr>
        <p:txBody>
          <a:bodyPr>
            <a:normAutofit lnSpcReduction="10000"/>
          </a:bodyPr>
          <a:lstStyle/>
          <a:p>
            <a:r>
              <a:rPr lang="en-GB" dirty="0"/>
              <a:t>CBMS statement points to “a landmark study” by Freeman et al (2014)</a:t>
            </a:r>
          </a:p>
          <a:p>
            <a:r>
              <a:rPr lang="en-GB" dirty="0">
                <a:solidFill>
                  <a:schemeClr val="tx1"/>
                </a:solidFill>
              </a:rPr>
              <a:t>A meta-analysis of 225 studies across all STEM disciplines comparing course taught with an element of AL to those taught by traditional lecturing alone</a:t>
            </a:r>
          </a:p>
          <a:p>
            <a:r>
              <a:rPr lang="en-GB" dirty="0">
                <a:solidFill>
                  <a:schemeClr val="tx1"/>
                </a:solidFill>
              </a:rPr>
              <a:t>Demonstrates that AL results in better student performance and retention than traditional passive forms alone across all STEM disciplines</a:t>
            </a:r>
          </a:p>
          <a:p>
            <a:r>
              <a:rPr lang="en-GB" dirty="0">
                <a:solidFill>
                  <a:schemeClr val="tx1"/>
                </a:solidFill>
              </a:rPr>
              <a:t>AL is effective in all class sizes, but greatest gain in small (n&lt;50) classes</a:t>
            </a:r>
          </a:p>
          <a:p>
            <a:r>
              <a:rPr lang="en-GB" dirty="0">
                <a:solidFill>
                  <a:schemeClr val="tx1"/>
                </a:solidFill>
              </a:rPr>
              <a:t>Research shows AL most effective with under-prepared students and under-represented groups (</a:t>
            </a:r>
            <a:r>
              <a:rPr lang="en-GB" dirty="0" err="1">
                <a:solidFill>
                  <a:schemeClr val="tx1"/>
                </a:solidFill>
              </a:rPr>
              <a:t>eg</a:t>
            </a:r>
            <a:r>
              <a:rPr lang="en-GB" dirty="0">
                <a:solidFill>
                  <a:schemeClr val="tx1"/>
                </a:solidFill>
              </a:rPr>
              <a:t> women)</a:t>
            </a:r>
          </a:p>
          <a:p>
            <a:endParaRPr lang="en-GB"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679787" y="4476276"/>
            <a:ext cx="7501679"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000" b="1" dirty="0">
                <a:solidFill>
                  <a:schemeClr val="bg1"/>
                </a:solidFill>
                <a:latin typeface="Arial" panose="020B0604020202020204" pitchFamily="34" charset="0"/>
                <a:cs typeface="Arial" panose="020B0604020202020204" pitchFamily="34" charset="0"/>
              </a:rPr>
              <a:t>Active learning in maths &amp; stats: some research evidence </a:t>
            </a:r>
          </a:p>
        </p:txBody>
      </p:sp>
    </p:spTree>
    <p:extLst>
      <p:ext uri="{BB962C8B-B14F-4D97-AF65-F5344CB8AC3E}">
        <p14:creationId xmlns:p14="http://schemas.microsoft.com/office/powerpoint/2010/main" val="3205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294198" y="337689"/>
            <a:ext cx="8325015" cy="718937"/>
          </a:xfrm>
        </p:spPr>
        <p:txBody>
          <a:bodyPr/>
          <a:lstStyle/>
          <a:p>
            <a:r>
              <a:rPr lang="en-GB" dirty="0" err="1"/>
              <a:t>Kogan</a:t>
            </a:r>
            <a:r>
              <a:rPr lang="en-GB" dirty="0"/>
              <a:t> &amp; </a:t>
            </a:r>
            <a:r>
              <a:rPr lang="en-GB" dirty="0" err="1"/>
              <a:t>Laursen</a:t>
            </a:r>
            <a:r>
              <a:rPr lang="en-GB" dirty="0"/>
              <a:t> (2014) Study of IBL in maths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771277"/>
            <a:ext cx="8065419" cy="3552154"/>
          </a:xfrm>
        </p:spPr>
        <p:txBody>
          <a:bodyPr>
            <a:normAutofit fontScale="62500" lnSpcReduction="20000"/>
          </a:bodyPr>
          <a:lstStyle/>
          <a:p>
            <a:r>
              <a:rPr lang="en-GB" sz="2000" dirty="0"/>
              <a:t>Inquiry-based learning: students explore mathematical problems, proposing &amp; testing conjectures, developing proofs or solutions and explaining their ideas</a:t>
            </a:r>
          </a:p>
          <a:p>
            <a:r>
              <a:rPr lang="en-GB" sz="2000" dirty="0">
                <a:solidFill>
                  <a:schemeClr val="tx1"/>
                </a:solidFill>
              </a:rPr>
              <a:t>In the IBL classes studied around 60% of time was spent on student-centred activities (</a:t>
            </a:r>
            <a:r>
              <a:rPr lang="en-GB" sz="2000" dirty="0" err="1">
                <a:solidFill>
                  <a:schemeClr val="tx1"/>
                </a:solidFill>
              </a:rPr>
              <a:t>eg</a:t>
            </a:r>
            <a:r>
              <a:rPr lang="en-GB" sz="2000" dirty="0">
                <a:solidFill>
                  <a:schemeClr val="tx1"/>
                </a:solidFill>
              </a:rPr>
              <a:t> small group work, student presentations at board, whole class discussion)</a:t>
            </a:r>
          </a:p>
          <a:p>
            <a:r>
              <a:rPr lang="en-GB" sz="2000" dirty="0">
                <a:solidFill>
                  <a:schemeClr val="tx1"/>
                </a:solidFill>
              </a:rPr>
              <a:t>In non-IBL classes over 85% class time consisted of instructor talking</a:t>
            </a:r>
          </a:p>
          <a:p>
            <a:r>
              <a:rPr lang="en-GB" sz="2000" dirty="0">
                <a:solidFill>
                  <a:schemeClr val="tx1"/>
                </a:solidFill>
              </a:rPr>
              <a:t>Reviewed performance in follow-on courses for students taught using IBL vs those not</a:t>
            </a:r>
          </a:p>
          <a:p>
            <a:r>
              <a:rPr lang="en-GB" sz="2000" b="1" dirty="0">
                <a:solidFill>
                  <a:srgbClr val="7030A0"/>
                </a:solidFill>
              </a:rPr>
              <a:t>Key finding 1: the impact of IBL on previously low-achieving students’ grades is sizeable and persistent</a:t>
            </a:r>
          </a:p>
          <a:p>
            <a:r>
              <a:rPr lang="en-GB" sz="2000" b="1" dirty="0">
                <a:solidFill>
                  <a:srgbClr val="7030A0"/>
                </a:solidFill>
              </a:rPr>
              <a:t> Key finding 2: The impact of IBL on women is primarily affective – they were more likely to choose optional follow on course than those from non-IBL courses</a:t>
            </a:r>
          </a:p>
          <a:p>
            <a:r>
              <a:rPr lang="en-GB" sz="2000" b="1" dirty="0">
                <a:solidFill>
                  <a:srgbClr val="7030A0"/>
                </a:solidFill>
              </a:rPr>
              <a:t>“Covering” less material in IBL courses had no negative effect on students’ later performance</a:t>
            </a:r>
          </a:p>
          <a:p>
            <a:endParaRPr lang="en-GB"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679787" y="4476276"/>
            <a:ext cx="7501679"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000" b="1" dirty="0">
                <a:solidFill>
                  <a:schemeClr val="bg1"/>
                </a:solidFill>
                <a:latin typeface="Arial" panose="020B0604020202020204" pitchFamily="34" charset="0"/>
                <a:cs typeface="Arial" panose="020B0604020202020204" pitchFamily="34" charset="0"/>
              </a:rPr>
              <a:t>Active learning in maths &amp; stats: some research evidence </a:t>
            </a:r>
          </a:p>
        </p:txBody>
      </p:sp>
    </p:spTree>
    <p:extLst>
      <p:ext uri="{BB962C8B-B14F-4D97-AF65-F5344CB8AC3E}">
        <p14:creationId xmlns:p14="http://schemas.microsoft.com/office/powerpoint/2010/main" val="112199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_MG_1367.jpg"/>
          <p:cNvPicPr>
            <a:picLocks noChangeAspect="1"/>
          </p:cNvPicPr>
          <p:nvPr/>
        </p:nvPicPr>
        <p:blipFill rotWithShape="1">
          <a:blip r:embed="rId2" cstate="print"/>
          <a:srcRect t="4037" b="10900"/>
          <a:stretch/>
        </p:blipFill>
        <p:spPr>
          <a:xfrm>
            <a:off x="4956" y="0"/>
            <a:ext cx="9144000" cy="5127413"/>
          </a:xfrm>
          <a:prstGeom prst="rect">
            <a:avLst/>
          </a:prstGeom>
        </p:spPr>
      </p:pic>
      <p:sp>
        <p:nvSpPr>
          <p:cNvPr id="8" name="Rectangle 7">
            <a:extLst>
              <a:ext uri="{FF2B5EF4-FFF2-40B4-BE49-F238E27FC236}">
                <a16:creationId xmlns:a16="http://schemas.microsoft.com/office/drawing/2014/main" id="{BC79AA6D-E748-C34B-85A4-60B7A72F96B9}"/>
              </a:ext>
            </a:extLst>
          </p:cNvPr>
          <p:cNvSpPr/>
          <p:nvPr/>
        </p:nvSpPr>
        <p:spPr>
          <a:xfrm>
            <a:off x="-39246" y="4323431"/>
            <a:ext cx="9220712"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779219-867D-1A4C-9D76-3E4E756658AD}"/>
              </a:ext>
            </a:extLst>
          </p:cNvPr>
          <p:cNvPicPr>
            <a:picLocks noChangeAspect="1"/>
          </p:cNvPicPr>
          <p:nvPr/>
        </p:nvPicPr>
        <p:blipFill>
          <a:blip r:embed="rId3"/>
          <a:stretch>
            <a:fillRect/>
          </a:stretch>
        </p:blipFill>
        <p:spPr>
          <a:xfrm>
            <a:off x="5546035" y="32973"/>
            <a:ext cx="3543300" cy="444500"/>
          </a:xfrm>
          <a:prstGeom prst="rect">
            <a:avLst/>
          </a:prstGeom>
          <a:solidFill>
            <a:srgbClr val="0070C0"/>
          </a:solidFill>
        </p:spPr>
      </p:pic>
      <p:cxnSp>
        <p:nvCxnSpPr>
          <p:cNvPr id="11" name="Straight Connector 10">
            <a:extLst>
              <a:ext uri="{FF2B5EF4-FFF2-40B4-BE49-F238E27FC236}">
                <a16:creationId xmlns:a16="http://schemas.microsoft.com/office/drawing/2014/main" id="{9543FF72-2CAE-EB40-AA93-6318769A8E3D}"/>
              </a:ext>
            </a:extLst>
          </p:cNvPr>
          <p:cNvCxnSpPr>
            <a:cxnSpLocks/>
          </p:cNvCxnSpPr>
          <p:nvPr/>
        </p:nvCxnSpPr>
        <p:spPr>
          <a:xfrm>
            <a:off x="-39245" y="4323431"/>
            <a:ext cx="92207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6F8F44C-1B12-384C-BB84-514328140EB1}"/>
              </a:ext>
            </a:extLst>
          </p:cNvPr>
          <p:cNvSpPr txBox="1">
            <a:spLocks/>
          </p:cNvSpPr>
          <p:nvPr/>
        </p:nvSpPr>
        <p:spPr bwMode="auto">
          <a:xfrm>
            <a:off x="1850572" y="4468539"/>
            <a:ext cx="7238764"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Active learning in mathematics: practicalities</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4238820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How can AL be implemented in mathematics?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896677"/>
            <a:ext cx="8065419" cy="3263504"/>
          </a:xfrm>
        </p:spPr>
        <p:txBody>
          <a:bodyPr>
            <a:normAutofit/>
          </a:bodyPr>
          <a:lstStyle/>
          <a:p>
            <a:r>
              <a:rPr lang="en-GB" dirty="0"/>
              <a:t>Two key references containing practical advice</a:t>
            </a:r>
          </a:p>
          <a:p>
            <a:r>
              <a:rPr lang="en-GB" dirty="0"/>
              <a:t>Braun, B., </a:t>
            </a:r>
            <a:r>
              <a:rPr lang="en-GB" dirty="0" err="1"/>
              <a:t>Bremser</a:t>
            </a:r>
            <a:r>
              <a:rPr lang="en-GB" dirty="0"/>
              <a:t>, P., Duval, A., Lockwood, E. and White, D. (2017) What does active learning mean for mathematicians?, </a:t>
            </a:r>
            <a:r>
              <a:rPr lang="en-GB" i="1" dirty="0"/>
              <a:t>Notices of the AMS</a:t>
            </a:r>
            <a:r>
              <a:rPr lang="en-GB" dirty="0"/>
              <a:t>, 64(2):124-129</a:t>
            </a:r>
          </a:p>
          <a:p>
            <a:r>
              <a:rPr lang="en-GB" dirty="0"/>
              <a:t>Alcock, L. (2018) Tilting the classroom, </a:t>
            </a:r>
            <a:r>
              <a:rPr lang="en-GB" i="1" dirty="0"/>
              <a:t>LMS Newsletter</a:t>
            </a:r>
            <a:r>
              <a:rPr lang="en-GB" dirty="0"/>
              <a:t>, 474:22-27</a:t>
            </a:r>
          </a:p>
          <a:p>
            <a:r>
              <a:rPr lang="en-GB" dirty="0" err="1"/>
              <a:t>Alcock’s</a:t>
            </a:r>
            <a:r>
              <a:rPr lang="en-GB" dirty="0"/>
              <a:t> three principles:</a:t>
            </a:r>
          </a:p>
          <a:p>
            <a:pPr lvl="1"/>
            <a:r>
              <a:rPr lang="en-GB" dirty="0"/>
              <a:t>No point in the lecturer covering the material if the students don’t</a:t>
            </a:r>
          </a:p>
          <a:p>
            <a:pPr lvl="1"/>
            <a:r>
              <a:rPr lang="en-GB" dirty="0"/>
              <a:t>Students are not inherently lazy or bad people</a:t>
            </a:r>
          </a:p>
          <a:p>
            <a:pPr lvl="1"/>
            <a:r>
              <a:rPr lang="en-GB" dirty="0"/>
              <a:t>Learning results more from student activity than from lecturer activity: think less about what you (the lecturer) will say and more about what students will do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50572" y="4468539"/>
            <a:ext cx="7238764"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Active learning in mathematics: practicalities</a:t>
            </a:r>
          </a:p>
        </p:txBody>
      </p:sp>
    </p:spTree>
    <p:extLst>
      <p:ext uri="{BB962C8B-B14F-4D97-AF65-F5344CB8AC3E}">
        <p14:creationId xmlns:p14="http://schemas.microsoft.com/office/powerpoint/2010/main" val="257325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Some quick ideas for active learning in mathematics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896677"/>
            <a:ext cx="8065419" cy="3263504"/>
          </a:xfrm>
        </p:spPr>
        <p:txBody>
          <a:bodyPr>
            <a:normAutofit/>
          </a:bodyPr>
          <a:lstStyle/>
          <a:p>
            <a:r>
              <a:rPr lang="en-GB" dirty="0"/>
              <a:t>Use “</a:t>
            </a:r>
            <a:r>
              <a:rPr lang="en-GB" dirty="0" err="1"/>
              <a:t>gappy</a:t>
            </a:r>
            <a:r>
              <a:rPr lang="en-GB" dirty="0"/>
              <a:t> notes”</a:t>
            </a:r>
          </a:p>
          <a:p>
            <a:r>
              <a:rPr lang="en-GB" dirty="0">
                <a:solidFill>
                  <a:schemeClr val="tx1"/>
                </a:solidFill>
              </a:rPr>
              <a:t>Think – pair – share</a:t>
            </a:r>
          </a:p>
          <a:p>
            <a:r>
              <a:rPr lang="en-GB" dirty="0">
                <a:solidFill>
                  <a:schemeClr val="tx1"/>
                </a:solidFill>
              </a:rPr>
              <a:t>Another and another and another</a:t>
            </a:r>
          </a:p>
          <a:p>
            <a:r>
              <a:rPr lang="en-GB" dirty="0">
                <a:solidFill>
                  <a:schemeClr val="tx1"/>
                </a:solidFill>
              </a:rPr>
              <a:t>Classroom response systems (</a:t>
            </a:r>
            <a:r>
              <a:rPr lang="en-GB" dirty="0" err="1">
                <a:solidFill>
                  <a:schemeClr val="tx1"/>
                </a:solidFill>
              </a:rPr>
              <a:t>Kahoot</a:t>
            </a:r>
            <a:r>
              <a:rPr lang="en-GB" dirty="0">
                <a:solidFill>
                  <a:schemeClr val="tx1"/>
                </a:solidFill>
              </a:rPr>
              <a:t>, </a:t>
            </a:r>
            <a:r>
              <a:rPr lang="en-GB" dirty="0" err="1">
                <a:solidFill>
                  <a:schemeClr val="tx1"/>
                </a:solidFill>
              </a:rPr>
              <a:t>Pingo</a:t>
            </a:r>
            <a:r>
              <a:rPr lang="en-GB" dirty="0">
                <a:solidFill>
                  <a:schemeClr val="tx1"/>
                </a:solidFill>
              </a:rPr>
              <a:t> is </a:t>
            </a:r>
            <a:r>
              <a:rPr lang="en-GB" dirty="0" err="1">
                <a:solidFill>
                  <a:schemeClr val="tx1"/>
                </a:solidFill>
              </a:rPr>
              <a:t>LateX</a:t>
            </a:r>
            <a:r>
              <a:rPr lang="en-GB" dirty="0">
                <a:solidFill>
                  <a:schemeClr val="tx1"/>
                </a:solidFill>
              </a:rPr>
              <a:t> friendly, show of hands)</a:t>
            </a:r>
          </a:p>
          <a:p>
            <a:r>
              <a:rPr lang="en-GB" dirty="0">
                <a:solidFill>
                  <a:schemeClr val="tx1"/>
                </a:solidFill>
              </a:rPr>
              <a:t>Tilted classroom – create expectations of students having viewed some material (video or text) before the class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50572" y="4468539"/>
            <a:ext cx="7238764"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Active learning in mathematics: practicalities</a:t>
            </a:r>
          </a:p>
        </p:txBody>
      </p:sp>
    </p:spTree>
    <p:extLst>
      <p:ext uri="{BB962C8B-B14F-4D97-AF65-F5344CB8AC3E}">
        <p14:creationId xmlns:p14="http://schemas.microsoft.com/office/powerpoint/2010/main" val="171886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Learning from the pandemic?</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896677"/>
            <a:ext cx="8065419" cy="3263504"/>
          </a:xfrm>
        </p:spPr>
        <p:txBody>
          <a:bodyPr>
            <a:normAutofit/>
          </a:bodyPr>
          <a:lstStyle/>
          <a:p>
            <a:r>
              <a:rPr lang="en-GB" dirty="0"/>
              <a:t>Key lesson 1: The Higher Education teaching community can change when it has to (so maybe it can change when it does not have to)</a:t>
            </a:r>
          </a:p>
          <a:p>
            <a:r>
              <a:rPr lang="en-GB" dirty="0"/>
              <a:t>Key lesson 2: Things that we thought previously impossible / impractical / too hard can be done</a:t>
            </a:r>
          </a:p>
          <a:p>
            <a:r>
              <a:rPr lang="en-GB" dirty="0"/>
              <a:t>Key lesson 3: Engaging students in their learning is paramount</a:t>
            </a:r>
          </a:p>
          <a:p>
            <a:r>
              <a:rPr lang="en-GB" dirty="0"/>
              <a:t>Key lesson 4: We all learned new technology skills – don’t let them go to waste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50572" y="4468539"/>
            <a:ext cx="7238764"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Active learning in mathematics: practicalities</a:t>
            </a:r>
          </a:p>
        </p:txBody>
      </p:sp>
    </p:spTree>
    <p:extLst>
      <p:ext uri="{BB962C8B-B14F-4D97-AF65-F5344CB8AC3E}">
        <p14:creationId xmlns:p14="http://schemas.microsoft.com/office/powerpoint/2010/main" val="26407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139080" y="80507"/>
            <a:ext cx="7886700" cy="514366"/>
          </a:xfrm>
        </p:spPr>
        <p:txBody>
          <a:bodyPr/>
          <a:lstStyle/>
          <a:p>
            <a:r>
              <a:rPr lang="en-GB" dirty="0"/>
              <a:t>References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139079" y="455736"/>
            <a:ext cx="9004921" cy="3791529"/>
          </a:xfrm>
        </p:spPr>
        <p:txBody>
          <a:bodyPr>
            <a:normAutofit/>
          </a:bodyPr>
          <a:lstStyle/>
          <a:p>
            <a:pPr marL="0" indent="0">
              <a:buNone/>
            </a:pPr>
            <a:r>
              <a:rPr lang="en-GB" sz="1200" dirty="0"/>
              <a:t>Alcock, L. (2018) Tilting the classroom, LMS Newsletter, 474:22-27.</a:t>
            </a:r>
          </a:p>
          <a:p>
            <a:pPr marL="0" indent="0">
              <a:buNone/>
            </a:pPr>
            <a:r>
              <a:rPr lang="en-GB" sz="1200" dirty="0"/>
              <a:t>Alpers, B. (2013) A framework for Mathematics Curricula in Engineering Education, SEFI, Brussels.</a:t>
            </a:r>
          </a:p>
          <a:p>
            <a:pPr marL="0" indent="0">
              <a:buNone/>
            </a:pPr>
            <a:r>
              <a:rPr lang="en-GB" sz="1200" dirty="0"/>
              <a:t>Braun, B., </a:t>
            </a:r>
            <a:r>
              <a:rPr lang="en-GB" sz="1200" dirty="0" err="1"/>
              <a:t>Bremser</a:t>
            </a:r>
            <a:r>
              <a:rPr lang="en-GB" sz="1200" dirty="0"/>
              <a:t>, P., Duval, A., Lockwood, E. and White, D. (2017) What does active learning mean for mathematicians?, Notices of the AMS, 64(2):124-129</a:t>
            </a:r>
          </a:p>
          <a:p>
            <a:pPr marL="0" indent="0">
              <a:buNone/>
            </a:pPr>
            <a:r>
              <a:rPr lang="en-GB" sz="1200" dirty="0"/>
              <a:t>CBMS (2016) Active Learning in Post-Secondary Mathematics Education – position statement, Conference Board of the Mathematical Sciences</a:t>
            </a:r>
          </a:p>
          <a:p>
            <a:pPr marL="0" indent="0">
              <a:buNone/>
            </a:pPr>
            <a:r>
              <a:rPr lang="en-GB" sz="1200" dirty="0"/>
              <a:t>Freeman, S., Eddy, S., McDonough, M., Smith, M., </a:t>
            </a:r>
            <a:r>
              <a:rPr lang="en-GB" sz="1200" dirty="0" err="1"/>
              <a:t>Okoroafor</a:t>
            </a:r>
            <a:r>
              <a:rPr lang="en-GB" sz="1200" dirty="0"/>
              <a:t>, N., </a:t>
            </a:r>
            <a:r>
              <a:rPr lang="en-GB" sz="1200" dirty="0" err="1"/>
              <a:t>Jordt</a:t>
            </a:r>
            <a:r>
              <a:rPr lang="en-GB" sz="1200" dirty="0"/>
              <a:t>, H. and </a:t>
            </a:r>
            <a:r>
              <a:rPr lang="en-GB" sz="1200" dirty="0" err="1"/>
              <a:t>Wenderoth</a:t>
            </a:r>
            <a:r>
              <a:rPr lang="en-GB" sz="1200" dirty="0"/>
              <a:t>, M. (2014) Active learning increases student performance in science, engineering and mathematics, PNAS, 111(23):8410-8415</a:t>
            </a:r>
          </a:p>
          <a:p>
            <a:pPr marL="0" indent="0">
              <a:buNone/>
            </a:pPr>
            <a:r>
              <a:rPr lang="en-GB" sz="1200" dirty="0"/>
              <a:t>Gunn, V. and Fisk, A. (2013) </a:t>
            </a:r>
            <a:r>
              <a:rPr lang="en-GB" sz="1200" i="1" dirty="0">
                <a:latin typeface="Tahoma" pitchFamily="96" charset="0"/>
              </a:rPr>
              <a:t>Considering teaching excellence in higher education: 2007-2013, </a:t>
            </a:r>
            <a:r>
              <a:rPr lang="en-GB" sz="1200" dirty="0">
                <a:latin typeface="Tahoma" pitchFamily="96" charset="0"/>
              </a:rPr>
              <a:t>Higher Education Academy</a:t>
            </a:r>
            <a:r>
              <a:rPr lang="en-GB" sz="1200" dirty="0"/>
              <a:t> </a:t>
            </a:r>
          </a:p>
          <a:p>
            <a:pPr marL="0" indent="0">
              <a:buNone/>
            </a:pPr>
            <a:r>
              <a:rPr lang="en-GB" sz="1200" dirty="0" err="1"/>
              <a:t>Kogan</a:t>
            </a:r>
            <a:r>
              <a:rPr lang="en-GB" sz="1200" dirty="0"/>
              <a:t>, M. and </a:t>
            </a:r>
            <a:r>
              <a:rPr lang="en-GB" sz="1200" dirty="0" err="1"/>
              <a:t>Laursen</a:t>
            </a:r>
            <a:r>
              <a:rPr lang="en-GB" sz="1200" dirty="0"/>
              <a:t>, S. (2014) Assessing long-term effects of Inquiry-based learning: a case study from college mathematics, Innovative Higher Education, 39:183-199</a:t>
            </a:r>
          </a:p>
          <a:p>
            <a:pPr marL="0" indent="0">
              <a:buNone/>
            </a:pPr>
            <a:endParaRPr lang="en-GB" sz="1200" dirty="0"/>
          </a:p>
          <a:p>
            <a:pPr marL="0" indent="0">
              <a:buNone/>
            </a:pPr>
            <a:endParaRPr lang="en-GB" sz="900" dirty="0"/>
          </a:p>
          <a:p>
            <a:pPr marL="0" indent="0">
              <a:buNone/>
            </a:pPr>
            <a:endParaRPr lang="en-GB" sz="9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224922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1"/>
          <p:cNvSpPr txBox="1">
            <a:spLocks/>
          </p:cNvSpPr>
          <p:nvPr/>
        </p:nvSpPr>
        <p:spPr>
          <a:xfrm>
            <a:off x="1858736" y="2247585"/>
            <a:ext cx="5143500" cy="1790700"/>
          </a:xfrm>
          <a:prstGeom prst="rect">
            <a:avLst/>
          </a:prstGeom>
        </p:spPr>
        <p:txBody>
          <a:bodyPr/>
          <a:lstStyle>
            <a:lvl1pPr algn="l" defTabSz="685800" rtl="0" eaLnBrk="1" latinLnBrk="0" hangingPunct="1">
              <a:lnSpc>
                <a:spcPct val="90000"/>
              </a:lnSpc>
              <a:spcBef>
                <a:spcPct val="0"/>
              </a:spcBef>
              <a:buNone/>
              <a:defRPr sz="2200" b="1" kern="1200">
                <a:solidFill>
                  <a:schemeClr val="tx1"/>
                </a:solidFill>
                <a:latin typeface="Arial" panose="020B0604020202020204" pitchFamily="34" charset="0"/>
                <a:ea typeface="+mj-ea"/>
                <a:cs typeface="Arial" panose="020B0604020202020204" pitchFamily="34" charset="0"/>
              </a:defRPr>
            </a:lvl1pPr>
          </a:lstStyle>
          <a:p>
            <a:pPr algn="ctr"/>
            <a:r>
              <a:rPr lang="en-GB" sz="2800" i="1" dirty="0"/>
              <a:t>Thank you for listening</a:t>
            </a:r>
          </a:p>
        </p:txBody>
      </p:sp>
    </p:spTree>
    <p:extLst>
      <p:ext uri="{BB962C8B-B14F-4D97-AF65-F5344CB8AC3E}">
        <p14:creationId xmlns:p14="http://schemas.microsoft.com/office/powerpoint/2010/main" val="186645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8643086" cy="718937"/>
          </a:xfrm>
        </p:spPr>
        <p:txBody>
          <a:bodyPr>
            <a:normAutofit/>
          </a:bodyPr>
          <a:lstStyle/>
          <a:p>
            <a:r>
              <a:rPr lang="en-GB" sz="2000" dirty="0"/>
              <a:t>Any Questions?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pic>
        <p:nvPicPr>
          <p:cNvPr id="5122" name="Picture 2" descr="Image result for open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540" y="774353"/>
            <a:ext cx="3592592" cy="350433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76F8F44C-1B12-384C-BB84-514328140EB1}"/>
              </a:ext>
            </a:extLst>
          </p:cNvPr>
          <p:cNvSpPr txBox="1">
            <a:spLocks/>
          </p:cNvSpPr>
          <p:nvPr/>
        </p:nvSpPr>
        <p:spPr bwMode="auto">
          <a:xfrm>
            <a:off x="6693371" y="4495284"/>
            <a:ext cx="2369349"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215527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Overview</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5" y="1114496"/>
            <a:ext cx="7886700" cy="3263504"/>
          </a:xfrm>
        </p:spPr>
        <p:txBody>
          <a:bodyPr/>
          <a:lstStyle/>
          <a:p>
            <a:r>
              <a:rPr lang="en-GB" dirty="0"/>
              <a:t>SEFI Core Curriculum Competencies</a:t>
            </a:r>
          </a:p>
          <a:p>
            <a:r>
              <a:rPr lang="en-GB" dirty="0"/>
              <a:t>Excellent teaching – some scholarship</a:t>
            </a:r>
          </a:p>
          <a:p>
            <a:r>
              <a:rPr lang="en-GB" dirty="0"/>
              <a:t>Active learning in maths</a:t>
            </a:r>
          </a:p>
          <a:p>
            <a:r>
              <a:rPr lang="en-GB" dirty="0"/>
              <a:t>Research evidence and practicalities</a:t>
            </a:r>
          </a:p>
          <a:p>
            <a:r>
              <a:rPr lang="en-GB" dirty="0"/>
              <a:t>Any questions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10322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AE599-0C67-7B48-A1C8-8E83FC37FCE1}"/>
              </a:ext>
            </a:extLst>
          </p:cNvPr>
          <p:cNvPicPr>
            <a:picLocks noChangeAspect="1"/>
          </p:cNvPicPr>
          <p:nvPr/>
        </p:nvPicPr>
        <p:blipFill rotWithShape="1">
          <a:blip r:embed="rId2"/>
          <a:srcRect b="15969"/>
          <a:stretch/>
        </p:blipFill>
        <p:spPr>
          <a:xfrm flipH="1">
            <a:off x="-37418" y="1"/>
            <a:ext cx="9181417" cy="5143500"/>
          </a:xfrm>
          <a:prstGeom prst="rect">
            <a:avLst/>
          </a:prstGeom>
        </p:spPr>
      </p:pic>
      <p:sp>
        <p:nvSpPr>
          <p:cNvPr id="8" name="Rectangle 7">
            <a:extLst>
              <a:ext uri="{FF2B5EF4-FFF2-40B4-BE49-F238E27FC236}">
                <a16:creationId xmlns:a16="http://schemas.microsoft.com/office/drawing/2014/main" id="{BC79AA6D-E748-C34B-85A4-60B7A72F96B9}"/>
              </a:ext>
            </a:extLst>
          </p:cNvPr>
          <p:cNvSpPr/>
          <p:nvPr/>
        </p:nvSpPr>
        <p:spPr>
          <a:xfrm>
            <a:off x="-39246" y="4323431"/>
            <a:ext cx="9220712"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779219-867D-1A4C-9D76-3E4E756658AD}"/>
              </a:ext>
            </a:extLst>
          </p:cNvPr>
          <p:cNvPicPr>
            <a:picLocks noChangeAspect="1"/>
          </p:cNvPicPr>
          <p:nvPr/>
        </p:nvPicPr>
        <p:blipFill>
          <a:blip r:embed="rId3"/>
          <a:stretch>
            <a:fillRect/>
          </a:stretch>
        </p:blipFill>
        <p:spPr>
          <a:xfrm>
            <a:off x="5377295" y="273826"/>
            <a:ext cx="3543300" cy="444500"/>
          </a:xfrm>
          <a:prstGeom prst="rect">
            <a:avLst/>
          </a:prstGeom>
        </p:spPr>
      </p:pic>
      <p:cxnSp>
        <p:nvCxnSpPr>
          <p:cNvPr id="11" name="Straight Connector 10">
            <a:extLst>
              <a:ext uri="{FF2B5EF4-FFF2-40B4-BE49-F238E27FC236}">
                <a16:creationId xmlns:a16="http://schemas.microsoft.com/office/drawing/2014/main" id="{9543FF72-2CAE-EB40-AA93-6318769A8E3D}"/>
              </a:ext>
            </a:extLst>
          </p:cNvPr>
          <p:cNvCxnSpPr>
            <a:cxnSpLocks/>
          </p:cNvCxnSpPr>
          <p:nvPr/>
        </p:nvCxnSpPr>
        <p:spPr>
          <a:xfrm>
            <a:off x="-39245" y="4323431"/>
            <a:ext cx="92207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80755" y="4441371"/>
            <a:ext cx="7174923" cy="60038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Excellent teaching according to the Government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76635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294199" y="337689"/>
            <a:ext cx="8348870" cy="718937"/>
          </a:xfrm>
        </p:spPr>
        <p:txBody>
          <a:bodyPr/>
          <a:lstStyle/>
          <a:p>
            <a:r>
              <a:rPr lang="en-GB" dirty="0"/>
              <a:t>Active Learning (AL) in Post-Secondary Mathematics (CBMS)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896677"/>
            <a:ext cx="8065419" cy="3263504"/>
          </a:xfrm>
        </p:spPr>
        <p:txBody>
          <a:bodyPr>
            <a:normAutofit/>
          </a:bodyPr>
          <a:lstStyle/>
          <a:p>
            <a:r>
              <a:rPr lang="en-GB" dirty="0">
                <a:solidFill>
                  <a:schemeClr val="tx1"/>
                </a:solidFill>
              </a:rPr>
              <a:t>Not a silver bullet</a:t>
            </a:r>
          </a:p>
          <a:p>
            <a:r>
              <a:rPr lang="en-GB" dirty="0">
                <a:solidFill>
                  <a:schemeClr val="tx1"/>
                </a:solidFill>
              </a:rPr>
              <a:t>The statement notes that poor implementation can be detrimental, active learning methods should be used alongside other effective teaching practices</a:t>
            </a:r>
          </a:p>
          <a:p>
            <a:r>
              <a:rPr lang="en-GB" dirty="0">
                <a:solidFill>
                  <a:schemeClr val="tx1"/>
                </a:solidFill>
              </a:rPr>
              <a:t>Barriers to implementation include being able to cover the required content, problems in large classes, increased preparation time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679787" y="4476276"/>
            <a:ext cx="7501679"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000" b="1" dirty="0">
                <a:solidFill>
                  <a:schemeClr val="bg1"/>
                </a:solidFill>
                <a:latin typeface="Arial" panose="020B0604020202020204" pitchFamily="34" charset="0"/>
                <a:cs typeface="Arial" panose="020B0604020202020204" pitchFamily="34" charset="0"/>
              </a:rPr>
              <a:t>Active learning in maths &amp; stats: some research evidence </a:t>
            </a:r>
          </a:p>
        </p:txBody>
      </p:sp>
    </p:spTree>
    <p:extLst>
      <p:ext uri="{BB962C8B-B14F-4D97-AF65-F5344CB8AC3E}">
        <p14:creationId xmlns:p14="http://schemas.microsoft.com/office/powerpoint/2010/main" val="8996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Some quick ideas for active learning in mathematics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896677"/>
            <a:ext cx="8065419" cy="3263504"/>
          </a:xfrm>
        </p:spPr>
        <p:txBody>
          <a:bodyPr>
            <a:normAutofit/>
          </a:bodyPr>
          <a:lstStyle/>
          <a:p>
            <a:r>
              <a:rPr lang="en-GB" dirty="0"/>
              <a:t>Use “</a:t>
            </a:r>
            <a:r>
              <a:rPr lang="en-GB" dirty="0" err="1"/>
              <a:t>gappy</a:t>
            </a:r>
            <a:r>
              <a:rPr lang="en-GB" dirty="0"/>
              <a:t> notes”</a:t>
            </a:r>
          </a:p>
          <a:p>
            <a:r>
              <a:rPr lang="en-GB" dirty="0">
                <a:solidFill>
                  <a:schemeClr val="tx1"/>
                </a:solidFill>
              </a:rPr>
              <a:t>Think – pair – share</a:t>
            </a:r>
          </a:p>
          <a:p>
            <a:r>
              <a:rPr lang="en-GB" dirty="0">
                <a:solidFill>
                  <a:schemeClr val="tx1"/>
                </a:solidFill>
              </a:rPr>
              <a:t>Another and another and another</a:t>
            </a:r>
          </a:p>
          <a:p>
            <a:r>
              <a:rPr lang="en-GB" dirty="0">
                <a:solidFill>
                  <a:schemeClr val="tx1"/>
                </a:solidFill>
              </a:rPr>
              <a:t>Classroom response systems (</a:t>
            </a:r>
            <a:r>
              <a:rPr lang="en-GB" dirty="0" err="1">
                <a:solidFill>
                  <a:schemeClr val="tx1"/>
                </a:solidFill>
              </a:rPr>
              <a:t>Kahoot</a:t>
            </a:r>
            <a:r>
              <a:rPr lang="en-GB" dirty="0">
                <a:solidFill>
                  <a:schemeClr val="tx1"/>
                </a:solidFill>
              </a:rPr>
              <a:t>, </a:t>
            </a:r>
            <a:r>
              <a:rPr lang="en-GB" dirty="0" err="1">
                <a:solidFill>
                  <a:schemeClr val="tx1"/>
                </a:solidFill>
              </a:rPr>
              <a:t>Pingo</a:t>
            </a:r>
            <a:r>
              <a:rPr lang="en-GB" dirty="0">
                <a:solidFill>
                  <a:schemeClr val="tx1"/>
                </a:solidFill>
              </a:rPr>
              <a:t> is </a:t>
            </a:r>
            <a:r>
              <a:rPr lang="en-GB" dirty="0" err="1">
                <a:solidFill>
                  <a:schemeClr val="tx1"/>
                </a:solidFill>
              </a:rPr>
              <a:t>LateX</a:t>
            </a:r>
            <a:r>
              <a:rPr lang="en-GB" dirty="0">
                <a:solidFill>
                  <a:schemeClr val="tx1"/>
                </a:solidFill>
              </a:rPr>
              <a:t> friendly)</a:t>
            </a:r>
          </a:p>
          <a:p>
            <a:r>
              <a:rPr lang="en-GB" dirty="0">
                <a:solidFill>
                  <a:schemeClr val="tx1"/>
                </a:solidFill>
              </a:rPr>
              <a:t>Tilted classroom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50572" y="4468539"/>
            <a:ext cx="7238764"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Implementing active learning in maths &amp; stats</a:t>
            </a:r>
          </a:p>
        </p:txBody>
      </p:sp>
    </p:spTree>
    <p:extLst>
      <p:ext uri="{BB962C8B-B14F-4D97-AF65-F5344CB8AC3E}">
        <p14:creationId xmlns:p14="http://schemas.microsoft.com/office/powerpoint/2010/main" val="354741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Common concerns about AL in maths and stats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19634" y="780562"/>
            <a:ext cx="8065419" cy="3263504"/>
          </a:xfrm>
        </p:spPr>
        <p:txBody>
          <a:bodyPr>
            <a:normAutofit/>
          </a:bodyPr>
          <a:lstStyle/>
          <a:p>
            <a:r>
              <a:rPr lang="en-GB" i="1" dirty="0">
                <a:solidFill>
                  <a:srgbClr val="7030A0"/>
                </a:solidFill>
              </a:rPr>
              <a:t>How will students learn the maths properly if we do not clearly tell them everything about it?  </a:t>
            </a:r>
            <a:br>
              <a:rPr lang="en-GB" dirty="0"/>
            </a:br>
            <a:r>
              <a:rPr lang="en-GB" dirty="0"/>
              <a:t>Telling is not enough for deep learning (“I hear I forget, I see I remember, I do I understand) – but we do need a balance between direct instruction and AL</a:t>
            </a:r>
          </a:p>
          <a:p>
            <a:r>
              <a:rPr lang="en-GB" i="1" dirty="0">
                <a:solidFill>
                  <a:srgbClr val="7030A0"/>
                </a:solidFill>
              </a:rPr>
              <a:t>What if I can’t cover the same amount of material?</a:t>
            </a:r>
            <a:br>
              <a:rPr lang="en-GB" dirty="0"/>
            </a:br>
            <a:r>
              <a:rPr lang="en-GB" dirty="0"/>
              <a:t>Depends what the learning goals are. Recent research suggests that coverage of material is less important for student persistence and achievement in mathematical sciences than use of learning techniques that address cognitive goals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50572" y="4468539"/>
            <a:ext cx="7238764"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Implementing active learning in maths &amp; stats</a:t>
            </a:r>
          </a:p>
        </p:txBody>
      </p:sp>
    </p:spTree>
    <p:extLst>
      <p:ext uri="{BB962C8B-B14F-4D97-AF65-F5344CB8AC3E}">
        <p14:creationId xmlns:p14="http://schemas.microsoft.com/office/powerpoint/2010/main" val="2395600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775199-BE4A-D54C-B2C2-F21F5CEF6E49}"/>
              </a:ext>
            </a:extLst>
          </p:cNvPr>
          <p:cNvPicPr>
            <a:picLocks noChangeAspect="1"/>
          </p:cNvPicPr>
          <p:nvPr/>
        </p:nvPicPr>
        <p:blipFill rotWithShape="1">
          <a:blip r:embed="rId2"/>
          <a:srcRect t="4938" b="5948"/>
          <a:stretch/>
        </p:blipFill>
        <p:spPr>
          <a:xfrm>
            <a:off x="1" y="5674"/>
            <a:ext cx="9144000" cy="5137826"/>
          </a:xfrm>
          <a:prstGeom prst="rect">
            <a:avLst/>
          </a:prstGeom>
        </p:spPr>
      </p:pic>
      <p:sp>
        <p:nvSpPr>
          <p:cNvPr id="7" name="Rectangle 6"/>
          <p:cNvSpPr/>
          <p:nvPr/>
        </p:nvSpPr>
        <p:spPr>
          <a:xfrm>
            <a:off x="0" y="-1"/>
            <a:ext cx="9144000" cy="5143501"/>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261E8F7-F0E8-E443-BDD9-8FC4A461FE83}"/>
              </a:ext>
            </a:extLst>
          </p:cNvPr>
          <p:cNvPicPr>
            <a:picLocks noChangeAspect="1"/>
          </p:cNvPicPr>
          <p:nvPr/>
        </p:nvPicPr>
        <p:blipFill rotWithShape="1">
          <a:blip r:embed="rId3"/>
          <a:srcRect l="1371" t="41247" r="-1371" b="-11878"/>
          <a:stretch/>
        </p:blipFill>
        <p:spPr>
          <a:xfrm>
            <a:off x="358075" y="2746799"/>
            <a:ext cx="3975100" cy="1623606"/>
          </a:xfrm>
          <a:prstGeom prst="rect">
            <a:avLst/>
          </a:prstGeom>
        </p:spPr>
      </p:pic>
      <p:pic>
        <p:nvPicPr>
          <p:cNvPr id="8" name="Picture 7">
            <a:extLst>
              <a:ext uri="{FF2B5EF4-FFF2-40B4-BE49-F238E27FC236}">
                <a16:creationId xmlns:a16="http://schemas.microsoft.com/office/drawing/2014/main" id="{244DE622-542A-1746-899E-8CC0FEAB8FF8}"/>
              </a:ext>
            </a:extLst>
          </p:cNvPr>
          <p:cNvPicPr>
            <a:picLocks noChangeAspect="1"/>
          </p:cNvPicPr>
          <p:nvPr/>
        </p:nvPicPr>
        <p:blipFill>
          <a:blip r:embed="rId4"/>
          <a:stretch>
            <a:fillRect/>
          </a:stretch>
        </p:blipFill>
        <p:spPr>
          <a:xfrm>
            <a:off x="5377295" y="273826"/>
            <a:ext cx="3543300" cy="444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2079080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SEFI Core Curriculum Competencies (Alpers, 2013)</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4" y="896677"/>
            <a:ext cx="4354459" cy="3263504"/>
          </a:xfrm>
        </p:spPr>
        <p:txBody>
          <a:bodyPr>
            <a:normAutofit/>
          </a:bodyPr>
          <a:lstStyle/>
          <a:p>
            <a:r>
              <a:rPr lang="en-GB" sz="1800" dirty="0">
                <a:solidFill>
                  <a:srgbClr val="0066CC"/>
                </a:solidFill>
              </a:rPr>
              <a:t>Thinking mathematically</a:t>
            </a:r>
          </a:p>
          <a:p>
            <a:r>
              <a:rPr lang="en-GB" sz="1800" dirty="0">
                <a:solidFill>
                  <a:srgbClr val="0066CC"/>
                </a:solidFill>
              </a:rPr>
              <a:t>Reasoning mathematically</a:t>
            </a:r>
          </a:p>
          <a:p>
            <a:r>
              <a:rPr lang="en-GB" sz="1800" dirty="0">
                <a:solidFill>
                  <a:srgbClr val="0066CC"/>
                </a:solidFill>
              </a:rPr>
              <a:t>Posing and solving mathematical problems</a:t>
            </a:r>
          </a:p>
          <a:p>
            <a:r>
              <a:rPr lang="en-GB" sz="1800" dirty="0">
                <a:solidFill>
                  <a:srgbClr val="0066CC"/>
                </a:solidFill>
              </a:rPr>
              <a:t>Modelling mathematically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850572" y="4468539"/>
            <a:ext cx="7238764"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altLang="en-US" sz="2400" b="1" dirty="0">
              <a:solidFill>
                <a:schemeClr val="bg1"/>
              </a:solidFill>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37738DBB-CABB-8D4D-B73B-CD544CDAC468}"/>
              </a:ext>
            </a:extLst>
          </p:cNvPr>
          <p:cNvSpPr txBox="1">
            <a:spLocks/>
          </p:cNvSpPr>
          <p:nvPr/>
        </p:nvSpPr>
        <p:spPr>
          <a:xfrm>
            <a:off x="4150256" y="896677"/>
            <a:ext cx="4993744" cy="3263504"/>
          </a:xfrm>
          <a:prstGeom prst="rect">
            <a:avLst/>
          </a:prstGeom>
        </p:spPr>
        <p:txBody>
          <a:bodyPr vert="horz" lIns="91440" tIns="45720" rIns="91440" bIns="45720" rtlCol="0">
            <a:normAutofit/>
          </a:bodyPr>
          <a:lstStyle>
            <a:lvl1pPr marL="171450" indent="-171450" algn="l" defTabSz="685800" rtl="0" eaLnBrk="1" latinLnBrk="0" hangingPunct="1">
              <a:lnSpc>
                <a:spcPct val="150000"/>
              </a:lnSpc>
              <a:spcBef>
                <a:spcPts val="750"/>
              </a:spcBef>
              <a:buClr>
                <a:schemeClr val="tx1">
                  <a:lumMod val="85000"/>
                  <a:lumOff val="15000"/>
                </a:schemeClr>
              </a:buClr>
              <a:buSzPct val="90000"/>
              <a:buFont typeface="Wingdings" panose="05000000000000000000" pitchFamily="2" charset="2"/>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chemeClr val="tx1">
                  <a:lumMod val="85000"/>
                  <a:lumOff val="15000"/>
                </a:schemeClr>
              </a:buClr>
              <a:buSzPct val="90000"/>
              <a:buFont typeface="Wingdings" panose="05000000000000000000" pitchFamily="2" charset="2"/>
              <a:buChar char="§"/>
              <a:defRPr sz="12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chemeClr val="tx1">
                  <a:lumMod val="85000"/>
                  <a:lumOff val="15000"/>
                </a:schemeClr>
              </a:buClr>
              <a:buSzPct val="90000"/>
              <a:buFont typeface="Wingdings" panose="05000000000000000000" pitchFamily="2" charset="2"/>
              <a:buChar char="§"/>
              <a:defRPr sz="11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375"/>
              </a:spcBef>
              <a:buClr>
                <a:schemeClr val="tx1">
                  <a:lumMod val="85000"/>
                  <a:lumOff val="15000"/>
                </a:schemeClr>
              </a:buClr>
              <a:buSzPct val="90000"/>
              <a:buFont typeface="Wingdings" panose="05000000000000000000" pitchFamily="2" charset="2"/>
              <a:buChar char="§"/>
              <a:defRPr sz="105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375"/>
              </a:spcBef>
              <a:buClr>
                <a:schemeClr val="tx1">
                  <a:lumMod val="85000"/>
                  <a:lumOff val="15000"/>
                </a:schemeClr>
              </a:buClr>
              <a:buSzPct val="90000"/>
              <a:buFont typeface="Wingdings" panose="05000000000000000000" pitchFamily="2" charset="2"/>
              <a:buChar char="§"/>
              <a:defRPr sz="105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solidFill>
                  <a:srgbClr val="0066CC"/>
                </a:solidFill>
              </a:rPr>
              <a:t>Representing mathematical entities</a:t>
            </a:r>
          </a:p>
          <a:p>
            <a:r>
              <a:rPr lang="en-GB" sz="1800" dirty="0">
                <a:solidFill>
                  <a:srgbClr val="0066CC"/>
                </a:solidFill>
              </a:rPr>
              <a:t>Handling mathematical symbols and functions</a:t>
            </a:r>
          </a:p>
          <a:p>
            <a:r>
              <a:rPr lang="en-GB" sz="1800" dirty="0">
                <a:solidFill>
                  <a:srgbClr val="0066CC"/>
                </a:solidFill>
              </a:rPr>
              <a:t>Communicating with and about mathematics</a:t>
            </a:r>
          </a:p>
          <a:p>
            <a:r>
              <a:rPr lang="en-GB" sz="1800" dirty="0">
                <a:solidFill>
                  <a:srgbClr val="0066CC"/>
                </a:solidFill>
              </a:rPr>
              <a:t>Making use of aids and tools</a:t>
            </a:r>
          </a:p>
        </p:txBody>
      </p:sp>
      <p:sp>
        <p:nvSpPr>
          <p:cNvPr id="2" name="TextBox 1"/>
          <p:cNvSpPr txBox="1"/>
          <p:nvPr/>
        </p:nvSpPr>
        <p:spPr>
          <a:xfrm>
            <a:off x="572354" y="3357923"/>
            <a:ext cx="7733980" cy="338554"/>
          </a:xfrm>
          <a:prstGeom prst="rect">
            <a:avLst/>
          </a:prstGeom>
          <a:noFill/>
        </p:spPr>
        <p:txBody>
          <a:bodyPr wrap="square" rtlCol="0">
            <a:spAutoFit/>
          </a:bodyPr>
          <a:lstStyle/>
          <a:p>
            <a:r>
              <a:rPr lang="en-GB" sz="1600" dirty="0">
                <a:solidFill>
                  <a:srgbClr val="FF0000"/>
                </a:solidFill>
              </a:rPr>
              <a:t>What learning activities will enable students to achieve these competencies?</a:t>
            </a:r>
          </a:p>
        </p:txBody>
      </p:sp>
      <p:sp>
        <p:nvSpPr>
          <p:cNvPr id="9" name="TextBox 8"/>
          <p:cNvSpPr txBox="1"/>
          <p:nvPr/>
        </p:nvSpPr>
        <p:spPr>
          <a:xfrm>
            <a:off x="1400946" y="3836893"/>
            <a:ext cx="7212856" cy="338554"/>
          </a:xfrm>
          <a:prstGeom prst="rect">
            <a:avLst/>
          </a:prstGeom>
          <a:noFill/>
        </p:spPr>
        <p:txBody>
          <a:bodyPr wrap="square" rtlCol="0">
            <a:spAutoFit/>
          </a:bodyPr>
          <a:lstStyle/>
          <a:p>
            <a:r>
              <a:rPr lang="en-GB" sz="1600" dirty="0">
                <a:solidFill>
                  <a:srgbClr val="FF0000"/>
                </a:solidFill>
              </a:rPr>
              <a:t>Will spending most of their timetabled time “watching” and “copying” achieve this?</a:t>
            </a:r>
          </a:p>
        </p:txBody>
      </p:sp>
    </p:spTree>
    <p:extLst>
      <p:ext uri="{BB962C8B-B14F-4D97-AF65-F5344CB8AC3E}">
        <p14:creationId xmlns:p14="http://schemas.microsoft.com/office/powerpoint/2010/main" val="415701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C43370-BD13-6B4F-899F-E98EE4DCFE64}"/>
              </a:ext>
            </a:extLst>
          </p:cNvPr>
          <p:cNvPicPr>
            <a:picLocks noChangeAspect="1"/>
          </p:cNvPicPr>
          <p:nvPr/>
        </p:nvPicPr>
        <p:blipFill rotWithShape="1">
          <a:blip r:embed="rId2"/>
          <a:srcRect b="15625"/>
          <a:stretch/>
        </p:blipFill>
        <p:spPr>
          <a:xfrm>
            <a:off x="0" y="0"/>
            <a:ext cx="9154770" cy="5143500"/>
          </a:xfrm>
          <a:prstGeom prst="rect">
            <a:avLst/>
          </a:prstGeom>
        </p:spPr>
      </p:pic>
      <p:sp>
        <p:nvSpPr>
          <p:cNvPr id="8" name="Rectangle 7">
            <a:extLst>
              <a:ext uri="{FF2B5EF4-FFF2-40B4-BE49-F238E27FC236}">
                <a16:creationId xmlns:a16="http://schemas.microsoft.com/office/drawing/2014/main" id="{BC79AA6D-E748-C34B-85A4-60B7A72F96B9}"/>
              </a:ext>
            </a:extLst>
          </p:cNvPr>
          <p:cNvSpPr/>
          <p:nvPr/>
        </p:nvSpPr>
        <p:spPr>
          <a:xfrm>
            <a:off x="-39246" y="4323431"/>
            <a:ext cx="9220712"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A779219-867D-1A4C-9D76-3E4E756658AD}"/>
              </a:ext>
            </a:extLst>
          </p:cNvPr>
          <p:cNvPicPr>
            <a:picLocks noChangeAspect="1"/>
          </p:cNvPicPr>
          <p:nvPr/>
        </p:nvPicPr>
        <p:blipFill>
          <a:blip r:embed="rId3"/>
          <a:stretch>
            <a:fillRect/>
          </a:stretch>
        </p:blipFill>
        <p:spPr>
          <a:xfrm>
            <a:off x="5377295" y="273826"/>
            <a:ext cx="3543300" cy="444500"/>
          </a:xfrm>
          <a:prstGeom prst="rect">
            <a:avLst/>
          </a:prstGeom>
        </p:spPr>
      </p:pic>
      <p:cxnSp>
        <p:nvCxnSpPr>
          <p:cNvPr id="11" name="Straight Connector 10">
            <a:extLst>
              <a:ext uri="{FF2B5EF4-FFF2-40B4-BE49-F238E27FC236}">
                <a16:creationId xmlns:a16="http://schemas.microsoft.com/office/drawing/2014/main" id="{9543FF72-2CAE-EB40-AA93-6318769A8E3D}"/>
              </a:ext>
            </a:extLst>
          </p:cNvPr>
          <p:cNvCxnSpPr>
            <a:cxnSpLocks/>
          </p:cNvCxnSpPr>
          <p:nvPr/>
        </p:nvCxnSpPr>
        <p:spPr>
          <a:xfrm>
            <a:off x="-39245" y="4323431"/>
            <a:ext cx="92207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76F8F44C-1B12-384C-BB84-514328140EB1}"/>
              </a:ext>
            </a:extLst>
          </p:cNvPr>
          <p:cNvSpPr txBox="1">
            <a:spLocks/>
          </p:cNvSpPr>
          <p:nvPr/>
        </p:nvSpPr>
        <p:spPr bwMode="auto">
          <a:xfrm>
            <a:off x="3120571" y="4412919"/>
            <a:ext cx="5800023"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Excellent teaching – some scholarship</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Tree>
    <p:extLst>
      <p:ext uri="{BB962C8B-B14F-4D97-AF65-F5344CB8AC3E}">
        <p14:creationId xmlns:p14="http://schemas.microsoft.com/office/powerpoint/2010/main" val="298033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What is Excellent Teaching?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10" name="Rectangle 13"/>
          <p:cNvSpPr>
            <a:spLocks noChangeArrowheads="1"/>
          </p:cNvSpPr>
          <p:nvPr/>
        </p:nvSpPr>
        <p:spPr bwMode="auto">
          <a:xfrm>
            <a:off x="3563257" y="747507"/>
            <a:ext cx="4332514" cy="3258435"/>
          </a:xfrm>
          <a:prstGeom prst="rect">
            <a:avLst/>
          </a:prstGeom>
          <a:noFill/>
          <a:ln w="9525">
            <a:noFill/>
            <a:miter lim="800000"/>
            <a:headEnd/>
            <a:tailEnd/>
          </a:ln>
          <a:effectLst/>
        </p:spPr>
        <p:txBody>
          <a:bodyPr lIns="0" tIns="0" rIns="0" bIns="0"/>
          <a:lstStyle/>
          <a:p>
            <a:pPr algn="l">
              <a:tabLst>
                <a:tab pos="195263" algn="l"/>
              </a:tabLst>
            </a:pPr>
            <a:endParaRPr lang="en-GB" sz="1100" dirty="0">
              <a:solidFill>
                <a:schemeClr val="tx1"/>
              </a:solidFill>
              <a:latin typeface="Tahoma" pitchFamily="96" charset="0"/>
            </a:endParaRPr>
          </a:p>
          <a:p>
            <a:pPr algn="l">
              <a:tabLst>
                <a:tab pos="195263" algn="l"/>
              </a:tabLst>
            </a:pPr>
            <a:r>
              <a:rPr lang="en-GB" sz="2000" i="1" dirty="0">
                <a:latin typeface="Tahoma" pitchFamily="96" charset="0"/>
              </a:rPr>
              <a:t>Considering teaching excellence in higher education: 2007-2013 </a:t>
            </a:r>
            <a:r>
              <a:rPr lang="en-GB" sz="2000" dirty="0">
                <a:latin typeface="Tahoma" pitchFamily="96" charset="0"/>
              </a:rPr>
              <a:t> </a:t>
            </a:r>
            <a:br>
              <a:rPr lang="en-GB" sz="2000" dirty="0">
                <a:latin typeface="Tahoma" pitchFamily="96" charset="0"/>
              </a:rPr>
            </a:br>
            <a:r>
              <a:rPr lang="en-GB" sz="2000" dirty="0">
                <a:latin typeface="Tahoma" pitchFamily="96" charset="0"/>
              </a:rPr>
              <a:t>by Vicky Gunn &amp; Anna Fisk</a:t>
            </a:r>
            <a:br>
              <a:rPr lang="en-GB" sz="2000" dirty="0">
                <a:latin typeface="Tahoma" pitchFamily="96" charset="0"/>
              </a:rPr>
            </a:br>
            <a:r>
              <a:rPr lang="en-GB" sz="2000" dirty="0">
                <a:latin typeface="Tahoma" pitchFamily="96" charset="0"/>
              </a:rPr>
              <a:t>(Higher Education Academy 2013)</a:t>
            </a:r>
          </a:p>
          <a:p>
            <a:pPr algn="l">
              <a:tabLst>
                <a:tab pos="195263" algn="l"/>
              </a:tabLst>
            </a:pPr>
            <a:endParaRPr lang="en-GB" sz="2000" dirty="0">
              <a:latin typeface="Tahoma" pitchFamily="96" charset="0"/>
            </a:endParaRPr>
          </a:p>
          <a:p>
            <a:pPr algn="l">
              <a:tabLst>
                <a:tab pos="195263" algn="l"/>
              </a:tabLst>
            </a:pPr>
            <a:r>
              <a:rPr lang="en-GB" sz="1600" dirty="0">
                <a:latin typeface="Tahoma" pitchFamily="96" charset="0"/>
              </a:rPr>
              <a:t>This was a follow-on to </a:t>
            </a:r>
            <a:r>
              <a:rPr lang="en-GB" sz="1600" i="1" dirty="0">
                <a:latin typeface="Tahoma" pitchFamily="96" charset="0"/>
              </a:rPr>
              <a:t>Excellence in Teaching and Learning: a review of literature</a:t>
            </a:r>
            <a:r>
              <a:rPr lang="en-GB" sz="1600" dirty="0">
                <a:latin typeface="Tahoma" pitchFamily="96" charset="0"/>
              </a:rPr>
              <a:t> by Little, B., Locke. W., Parker, J. and Richardson, J. (2007)</a:t>
            </a:r>
          </a:p>
          <a:p>
            <a:pPr algn="l">
              <a:tabLst>
                <a:tab pos="195263" algn="l"/>
              </a:tabLst>
            </a:pPr>
            <a:endParaRPr lang="en-GB" sz="1600" dirty="0">
              <a:latin typeface="Tahoma" pitchFamily="96" charset="0"/>
            </a:endParaRPr>
          </a:p>
          <a:p>
            <a:pPr algn="l">
              <a:tabLst>
                <a:tab pos="195263" algn="l"/>
              </a:tabLst>
            </a:pPr>
            <a:r>
              <a:rPr lang="en-GB" sz="1600" dirty="0">
                <a:latin typeface="Tahoma" pitchFamily="96" charset="0"/>
              </a:rPr>
              <a:t>It is a literature review covering published work since 2007</a:t>
            </a:r>
          </a:p>
          <a:p>
            <a:pPr algn="l">
              <a:tabLst>
                <a:tab pos="195263" algn="l"/>
              </a:tabLst>
            </a:pPr>
            <a:endParaRPr lang="en-GB" sz="2000" dirty="0">
              <a:latin typeface="Tahoma" pitchFamily="96" charset="0"/>
            </a:endParaRPr>
          </a:p>
          <a:p>
            <a:pPr algn="l">
              <a:tabLst>
                <a:tab pos="195263" algn="l"/>
              </a:tabLst>
            </a:pPr>
            <a:endParaRPr lang="en-GB" sz="2000" dirty="0">
              <a:latin typeface="Tahoma" pitchFamily="96" charset="0"/>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59" t="12226" r="83975" b="24004"/>
          <a:stretch/>
        </p:blipFill>
        <p:spPr bwMode="auto">
          <a:xfrm>
            <a:off x="534461" y="747508"/>
            <a:ext cx="2721971" cy="353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3120571" y="4412919"/>
            <a:ext cx="5800023"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Excellent teaching – some scholarship</a:t>
            </a:r>
          </a:p>
        </p:txBody>
      </p:sp>
    </p:spTree>
    <p:extLst>
      <p:ext uri="{BB962C8B-B14F-4D97-AF65-F5344CB8AC3E}">
        <p14:creationId xmlns:p14="http://schemas.microsoft.com/office/powerpoint/2010/main" val="78126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Gunn &amp; Fisk findings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10" name="Rectangle 13"/>
          <p:cNvSpPr>
            <a:spLocks noChangeArrowheads="1"/>
          </p:cNvSpPr>
          <p:nvPr/>
        </p:nvSpPr>
        <p:spPr bwMode="auto">
          <a:xfrm>
            <a:off x="631372" y="945985"/>
            <a:ext cx="4332514" cy="2740643"/>
          </a:xfrm>
          <a:prstGeom prst="rect">
            <a:avLst/>
          </a:prstGeom>
          <a:noFill/>
          <a:ln w="9525">
            <a:noFill/>
            <a:miter lim="800000"/>
            <a:headEnd/>
            <a:tailEnd/>
          </a:ln>
          <a:effectLst/>
        </p:spPr>
        <p:txBody>
          <a:bodyPr lIns="0" tIns="0" rIns="0" bIns="0"/>
          <a:lstStyle/>
          <a:p>
            <a:pPr algn="l">
              <a:tabLst>
                <a:tab pos="195263" algn="l"/>
              </a:tabLst>
            </a:pPr>
            <a:endParaRPr lang="en-GB" sz="1100" dirty="0">
              <a:solidFill>
                <a:schemeClr val="tx1"/>
              </a:solidFill>
              <a:latin typeface="Tahoma" pitchFamily="96" charset="0"/>
            </a:endParaRPr>
          </a:p>
          <a:p>
            <a:pPr algn="l">
              <a:tabLst>
                <a:tab pos="195263" algn="l"/>
              </a:tabLst>
            </a:pPr>
            <a:r>
              <a:rPr lang="en-GB" sz="2000" dirty="0">
                <a:latin typeface="Tahoma" pitchFamily="96" charset="0"/>
              </a:rPr>
              <a:t>Characteristics of teaching excellence</a:t>
            </a:r>
          </a:p>
          <a:p>
            <a:pPr algn="l">
              <a:tabLst>
                <a:tab pos="195263" algn="l"/>
              </a:tabLst>
            </a:pPr>
            <a:endParaRPr lang="en-GB" sz="2000" dirty="0">
              <a:latin typeface="Tahoma" pitchFamily="96" charset="0"/>
            </a:endParaRPr>
          </a:p>
          <a:p>
            <a:pPr marL="342900" indent="-342900" algn="l">
              <a:buFont typeface="Arial" panose="020B0604020202020204" pitchFamily="34" charset="0"/>
              <a:buChar char="•"/>
              <a:tabLst>
                <a:tab pos="195263" algn="l"/>
              </a:tabLst>
            </a:pPr>
            <a:r>
              <a:rPr lang="en-GB" sz="2000" dirty="0">
                <a:latin typeface="Tahoma" pitchFamily="96" charset="0"/>
              </a:rPr>
              <a:t>Dynamic engagement</a:t>
            </a:r>
          </a:p>
          <a:p>
            <a:pPr marL="342900" indent="-342900" algn="l">
              <a:buFont typeface="Arial" panose="020B0604020202020204" pitchFamily="34" charset="0"/>
              <a:buChar char="•"/>
              <a:tabLst>
                <a:tab pos="195263" algn="l"/>
              </a:tabLst>
            </a:pPr>
            <a:r>
              <a:rPr lang="en-GB" sz="2000" dirty="0">
                <a:latin typeface="Tahoma" pitchFamily="96" charset="0"/>
              </a:rPr>
              <a:t>Inspire &amp; motivate</a:t>
            </a:r>
          </a:p>
          <a:p>
            <a:pPr marL="342900" indent="-342900" algn="l">
              <a:buFont typeface="Arial" panose="020B0604020202020204" pitchFamily="34" charset="0"/>
              <a:buChar char="•"/>
              <a:tabLst>
                <a:tab pos="195263" algn="l"/>
              </a:tabLst>
            </a:pPr>
            <a:r>
              <a:rPr lang="en-GB" sz="2000" dirty="0">
                <a:latin typeface="Tahoma" pitchFamily="96" charset="0"/>
              </a:rPr>
              <a:t>Respect for students as individuals</a:t>
            </a:r>
          </a:p>
          <a:p>
            <a:pPr marL="342900" indent="-342900" algn="l">
              <a:buFont typeface="Arial" panose="020B0604020202020204" pitchFamily="34" charset="0"/>
              <a:buChar char="•"/>
              <a:tabLst>
                <a:tab pos="195263" algn="l"/>
              </a:tabLst>
            </a:pPr>
            <a:r>
              <a:rPr lang="en-GB" sz="2000" dirty="0">
                <a:solidFill>
                  <a:srgbClr val="FF0000"/>
                </a:solidFill>
                <a:latin typeface="Tahoma" pitchFamily="96" charset="0"/>
              </a:rPr>
              <a:t>Active learning</a:t>
            </a:r>
          </a:p>
          <a:p>
            <a:pPr marL="342900" indent="-342900" algn="l">
              <a:buFont typeface="Arial" panose="020B0604020202020204" pitchFamily="34" charset="0"/>
              <a:buChar char="•"/>
              <a:tabLst>
                <a:tab pos="195263" algn="l"/>
              </a:tabLst>
            </a:pPr>
            <a:r>
              <a:rPr lang="en-GB" sz="2000" dirty="0">
                <a:latin typeface="Tahoma" pitchFamily="96" charset="0"/>
              </a:rPr>
              <a:t>Critical &amp; scholarly</a:t>
            </a:r>
          </a:p>
          <a:p>
            <a:pPr algn="l">
              <a:tabLst>
                <a:tab pos="195263" algn="l"/>
              </a:tabLst>
            </a:pPr>
            <a:endParaRPr lang="en-GB" sz="2000" dirty="0">
              <a:latin typeface="Tahoma" pitchFamily="96" charset="0"/>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59" t="12226" r="83975" b="24004"/>
          <a:stretch/>
        </p:blipFill>
        <p:spPr bwMode="auto">
          <a:xfrm>
            <a:off x="5723318" y="537990"/>
            <a:ext cx="2721971" cy="353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3120571" y="4412919"/>
            <a:ext cx="5800023"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400" b="1" dirty="0">
                <a:solidFill>
                  <a:schemeClr val="bg1"/>
                </a:solidFill>
                <a:latin typeface="Arial" panose="020B0604020202020204" pitchFamily="34" charset="0"/>
                <a:cs typeface="Arial" panose="020B0604020202020204" pitchFamily="34" charset="0"/>
              </a:rPr>
              <a:t>Excellent teaching – some scholarship</a:t>
            </a:r>
          </a:p>
        </p:txBody>
      </p:sp>
    </p:spTree>
    <p:extLst>
      <p:ext uri="{BB962C8B-B14F-4D97-AF65-F5344CB8AC3E}">
        <p14:creationId xmlns:p14="http://schemas.microsoft.com/office/powerpoint/2010/main" val="287602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79AA6D-E748-C34B-85A4-60B7A72F96B9}"/>
              </a:ext>
            </a:extLst>
          </p:cNvPr>
          <p:cNvSpPr/>
          <p:nvPr/>
        </p:nvSpPr>
        <p:spPr>
          <a:xfrm>
            <a:off x="-39246" y="4323431"/>
            <a:ext cx="9220712"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543FF72-2CAE-EB40-AA93-6318769A8E3D}"/>
              </a:ext>
            </a:extLst>
          </p:cNvPr>
          <p:cNvCxnSpPr>
            <a:cxnSpLocks/>
          </p:cNvCxnSpPr>
          <p:nvPr/>
        </p:nvCxnSpPr>
        <p:spPr>
          <a:xfrm>
            <a:off x="-39245" y="4323431"/>
            <a:ext cx="92207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pic>
        <p:nvPicPr>
          <p:cNvPr id="13" name="Picture 12" descr="d_MG_1362.jpg"/>
          <p:cNvPicPr>
            <a:picLocks noChangeAspect="1"/>
          </p:cNvPicPr>
          <p:nvPr/>
        </p:nvPicPr>
        <p:blipFill rotWithShape="1">
          <a:blip r:embed="rId3" cstate="print"/>
          <a:srcRect t="10366" b="16946"/>
          <a:stretch/>
        </p:blipFill>
        <p:spPr>
          <a:xfrm>
            <a:off x="0" y="-4284"/>
            <a:ext cx="9144000" cy="4288284"/>
          </a:xfrm>
          <a:prstGeom prst="rect">
            <a:avLst/>
          </a:prstGeom>
        </p:spPr>
      </p:pic>
      <p:pic>
        <p:nvPicPr>
          <p:cNvPr id="10" name="Picture 9">
            <a:extLst>
              <a:ext uri="{FF2B5EF4-FFF2-40B4-BE49-F238E27FC236}">
                <a16:creationId xmlns:a16="http://schemas.microsoft.com/office/drawing/2014/main" id="{CA779219-867D-1A4C-9D76-3E4E756658AD}"/>
              </a:ext>
            </a:extLst>
          </p:cNvPr>
          <p:cNvPicPr>
            <a:picLocks noChangeAspect="1"/>
          </p:cNvPicPr>
          <p:nvPr/>
        </p:nvPicPr>
        <p:blipFill>
          <a:blip r:embed="rId4"/>
          <a:stretch>
            <a:fillRect/>
          </a:stretch>
        </p:blipFill>
        <p:spPr>
          <a:xfrm>
            <a:off x="5458167" y="96958"/>
            <a:ext cx="3543300" cy="444500"/>
          </a:xfrm>
          <a:prstGeom prst="rect">
            <a:avLst/>
          </a:prstGeom>
          <a:solidFill>
            <a:srgbClr val="0070C0"/>
          </a:solidFill>
        </p:spPr>
      </p:pic>
      <p:sp>
        <p:nvSpPr>
          <p:cNvPr id="15" name="Title 1">
            <a:extLst>
              <a:ext uri="{FF2B5EF4-FFF2-40B4-BE49-F238E27FC236}">
                <a16:creationId xmlns:a16="http://schemas.microsoft.com/office/drawing/2014/main" id="{76F8F44C-1B12-384C-BB84-514328140EB1}"/>
              </a:ext>
            </a:extLst>
          </p:cNvPr>
          <p:cNvSpPr txBox="1">
            <a:spLocks/>
          </p:cNvSpPr>
          <p:nvPr/>
        </p:nvSpPr>
        <p:spPr bwMode="auto">
          <a:xfrm>
            <a:off x="1679787" y="4476276"/>
            <a:ext cx="7501679"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000" b="1" dirty="0">
                <a:solidFill>
                  <a:schemeClr val="bg1"/>
                </a:solidFill>
                <a:latin typeface="Arial" panose="020B0604020202020204" pitchFamily="34" charset="0"/>
                <a:cs typeface="Arial" panose="020B0604020202020204" pitchFamily="34" charset="0"/>
              </a:rPr>
              <a:t>Active learning in mathematics</a:t>
            </a:r>
          </a:p>
        </p:txBody>
      </p:sp>
    </p:spTree>
    <p:extLst>
      <p:ext uri="{BB962C8B-B14F-4D97-AF65-F5344CB8AC3E}">
        <p14:creationId xmlns:p14="http://schemas.microsoft.com/office/powerpoint/2010/main" val="254008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518959" y="887972"/>
            <a:ext cx="8015441" cy="3139742"/>
          </a:xfrm>
        </p:spPr>
        <p:txBody>
          <a:bodyPr>
            <a:normAutofit/>
          </a:bodyPr>
          <a:lstStyle/>
          <a:p>
            <a:pPr marL="0" indent="0">
              <a:buNone/>
            </a:pPr>
            <a:r>
              <a:rPr lang="en-GB" dirty="0">
                <a:ea typeface="Tahoma" panose="020B0604030504040204" pitchFamily="34" charset="0"/>
              </a:rPr>
              <a:t>Consensus definition (Freeman et al, 2014)</a:t>
            </a:r>
          </a:p>
          <a:p>
            <a:pPr marL="0" indent="0">
              <a:buNone/>
            </a:pPr>
            <a:r>
              <a:rPr lang="en-GB" i="1" dirty="0">
                <a:solidFill>
                  <a:srgbClr val="FF0000"/>
                </a:solidFill>
                <a:ea typeface="Tahoma" panose="020B0604030504040204" pitchFamily="34" charset="0"/>
              </a:rPr>
              <a:t>Active learning engages students in the process of learning through activities and/or discussions in class as opposed to passively listening to an expert.  It emphasises higher order thinking and often involves group work.</a:t>
            </a:r>
          </a:p>
          <a:p>
            <a:pPr marL="0" indent="0">
              <a:buNone/>
            </a:pPr>
            <a:r>
              <a:rPr lang="en-GB" dirty="0">
                <a:solidFill>
                  <a:schemeClr val="tx1"/>
                </a:solidFill>
                <a:ea typeface="Tahoma" panose="020B0604030504040204" pitchFamily="34" charset="0"/>
              </a:rPr>
              <a:t>Conference Board of the Mathematical Sciences definition (CBMS, 2016)</a:t>
            </a:r>
          </a:p>
          <a:p>
            <a:pPr marL="0" indent="0">
              <a:buNone/>
            </a:pPr>
            <a:r>
              <a:rPr lang="en-GB" i="1" dirty="0">
                <a:solidFill>
                  <a:srgbClr val="FF0000"/>
                </a:solidFill>
                <a:ea typeface="Tahoma" panose="020B0604030504040204" pitchFamily="34" charset="0"/>
              </a:rPr>
              <a:t>Active learning refers to classroom practices that engage students in activities, such as reading, writing, discussion or problem-solving that promote higher order thinking</a:t>
            </a:r>
            <a:r>
              <a:rPr lang="en-GB" dirty="0">
                <a:solidFill>
                  <a:srgbClr val="FF0000"/>
                </a:solidFill>
                <a:ea typeface="Tahoma" panose="020B0604030504040204" pitchFamily="34" charset="0"/>
              </a:rPr>
              <a:t> </a:t>
            </a:r>
          </a:p>
          <a:p>
            <a:pPr marL="0" indent="0">
              <a:buNone/>
            </a:pPr>
            <a:endParaRPr lang="en-GB" i="1" dirty="0">
              <a:solidFill>
                <a:srgbClr val="FF0000"/>
              </a:solidFill>
              <a:ea typeface="Tahoma" panose="020B060403050404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2" name="Title 1"/>
          <p:cNvSpPr>
            <a:spLocks noGrp="1"/>
          </p:cNvSpPr>
          <p:nvPr>
            <p:ph type="title"/>
          </p:nvPr>
        </p:nvSpPr>
        <p:spPr/>
        <p:txBody>
          <a:bodyPr/>
          <a:lstStyle/>
          <a:p>
            <a:r>
              <a:rPr lang="en-GB" dirty="0"/>
              <a:t>Active learning in maths &amp; stats</a:t>
            </a:r>
          </a:p>
        </p:txBody>
      </p:sp>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679787" y="4476276"/>
            <a:ext cx="7501679"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000" b="1" dirty="0">
                <a:solidFill>
                  <a:schemeClr val="bg1"/>
                </a:solidFill>
                <a:latin typeface="Arial" panose="020B0604020202020204" pitchFamily="34" charset="0"/>
                <a:cs typeface="Arial" panose="020B0604020202020204" pitchFamily="34" charset="0"/>
              </a:rPr>
              <a:t>Active learning in mathematics</a:t>
            </a:r>
          </a:p>
        </p:txBody>
      </p:sp>
    </p:spTree>
    <p:extLst>
      <p:ext uri="{BB962C8B-B14F-4D97-AF65-F5344CB8AC3E}">
        <p14:creationId xmlns:p14="http://schemas.microsoft.com/office/powerpoint/2010/main" val="24251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20471-491E-2B47-A04B-7F681A682C41}"/>
              </a:ext>
            </a:extLst>
          </p:cNvPr>
          <p:cNvSpPr/>
          <p:nvPr/>
        </p:nvSpPr>
        <p:spPr>
          <a:xfrm>
            <a:off x="-31689" y="4323431"/>
            <a:ext cx="9183245" cy="8200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1437ADE-253E-6943-8A30-7CB4F3B4F934}"/>
              </a:ext>
            </a:extLst>
          </p:cNvPr>
          <p:cNvSpPr>
            <a:spLocks noGrp="1"/>
          </p:cNvSpPr>
          <p:nvPr>
            <p:ph type="title"/>
          </p:nvPr>
        </p:nvSpPr>
        <p:spPr>
          <a:xfrm>
            <a:off x="419634" y="337689"/>
            <a:ext cx="7886700" cy="718937"/>
          </a:xfrm>
        </p:spPr>
        <p:txBody>
          <a:bodyPr/>
          <a:lstStyle/>
          <a:p>
            <a:r>
              <a:rPr lang="en-GB" dirty="0"/>
              <a:t>Active Learning in Post-Secondary Mathematics (CBMS)</a:t>
            </a:r>
          </a:p>
        </p:txBody>
      </p:sp>
      <p:sp>
        <p:nvSpPr>
          <p:cNvPr id="13" name="Content Placeholder 2">
            <a:extLst>
              <a:ext uri="{FF2B5EF4-FFF2-40B4-BE49-F238E27FC236}">
                <a16:creationId xmlns:a16="http://schemas.microsoft.com/office/drawing/2014/main" id="{37738DBB-CABB-8D4D-B73B-CD544CDAC468}"/>
              </a:ext>
            </a:extLst>
          </p:cNvPr>
          <p:cNvSpPr>
            <a:spLocks noGrp="1"/>
          </p:cNvSpPr>
          <p:nvPr>
            <p:ph idx="1"/>
          </p:nvPr>
        </p:nvSpPr>
        <p:spPr>
          <a:xfrm>
            <a:off x="432695" y="896677"/>
            <a:ext cx="7886700" cy="3263504"/>
          </a:xfrm>
        </p:spPr>
        <p:txBody>
          <a:bodyPr>
            <a:normAutofit/>
          </a:bodyPr>
          <a:lstStyle/>
          <a:p>
            <a:r>
              <a:rPr lang="en-GB" dirty="0"/>
              <a:t>In 2016 CBMS issued a statement </a:t>
            </a:r>
            <a:r>
              <a:rPr lang="en-GB" i="1" dirty="0"/>
              <a:t>Active Learning in Post-Secondary Mathematics </a:t>
            </a:r>
            <a:r>
              <a:rPr lang="en-GB" dirty="0"/>
              <a:t>signed by the presidents of 15 US Mathematical Sciences organisations including Mathematical Association of America, American Mathematical Society, American Statistical Associations, Institute of Mathematical Statistics, SIAM exhorting</a:t>
            </a:r>
            <a:br>
              <a:rPr lang="en-GB" dirty="0"/>
            </a:br>
            <a:r>
              <a:rPr lang="en-GB" i="1" dirty="0">
                <a:solidFill>
                  <a:srgbClr val="FF0000"/>
                </a:solidFill>
              </a:rPr>
              <a:t>We call on institutions of higher education, mathematics departments and mathematics faculty, public policy makers and funding agencies to invest time and resources to ensure that effective active learning is incorporated into post-secondary mathematics classrooms</a:t>
            </a:r>
            <a:endParaRPr lang="en-GB"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9" y="4412919"/>
            <a:ext cx="1644278" cy="654416"/>
          </a:xfrm>
          <a:prstGeom prst="rect">
            <a:avLst/>
          </a:prstGeom>
        </p:spPr>
      </p:pic>
      <p:sp>
        <p:nvSpPr>
          <p:cNvPr id="7" name="Title 1">
            <a:extLst>
              <a:ext uri="{FF2B5EF4-FFF2-40B4-BE49-F238E27FC236}">
                <a16:creationId xmlns:a16="http://schemas.microsoft.com/office/drawing/2014/main" id="{76F8F44C-1B12-384C-BB84-514328140EB1}"/>
              </a:ext>
            </a:extLst>
          </p:cNvPr>
          <p:cNvSpPr txBox="1">
            <a:spLocks/>
          </p:cNvSpPr>
          <p:nvPr/>
        </p:nvSpPr>
        <p:spPr bwMode="auto">
          <a:xfrm>
            <a:off x="1679787" y="4476276"/>
            <a:ext cx="7501679" cy="702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2000" b="1" dirty="0">
                <a:solidFill>
                  <a:schemeClr val="bg1"/>
                </a:solidFill>
                <a:latin typeface="Arial" panose="020B0604020202020204" pitchFamily="34" charset="0"/>
                <a:cs typeface="Arial" panose="020B0604020202020204" pitchFamily="34" charset="0"/>
              </a:rPr>
              <a:t>Active learning in mathematics</a:t>
            </a:r>
          </a:p>
        </p:txBody>
      </p:sp>
    </p:spTree>
    <p:extLst>
      <p:ext uri="{BB962C8B-B14F-4D97-AF65-F5344CB8AC3E}">
        <p14:creationId xmlns:p14="http://schemas.microsoft.com/office/powerpoint/2010/main" val="2847999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4028B1F1C0764DA0E59489301F4B50" ma:contentTypeVersion="2" ma:contentTypeDescription="Create a new document." ma:contentTypeScope="" ma:versionID="311bff653da9527273d2a44da31b953b">
  <xsd:schema xmlns:xsd="http://www.w3.org/2001/XMLSchema" xmlns:xs="http://www.w3.org/2001/XMLSchema" xmlns:p="http://schemas.microsoft.com/office/2006/metadata/properties" xmlns:ns2="6fd1ce27-ceba-4442-b91d-e57b6cbd3929" targetNamespace="http://schemas.microsoft.com/office/2006/metadata/properties" ma:root="true" ma:fieldsID="b2df9b548e566b36ae75408d18b542ce" ns2:_="">
    <xsd:import namespace="6fd1ce27-ceba-4442-b91d-e57b6cbd392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1ce27-ceba-4442-b91d-e57b6cbd3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E842DC-3503-4CF7-B471-4C0193FE82C3}">
  <ds:schemaRefs>
    <ds:schemaRef ds:uri="http://purl.org/dc/terms/"/>
    <ds:schemaRef ds:uri="http://schemas.openxmlformats.org/package/2006/metadata/core-properties"/>
    <ds:schemaRef ds:uri="http://schemas.microsoft.com/office/2006/documentManagement/types"/>
    <ds:schemaRef ds:uri="6fd1ce27-ceba-4442-b91d-e57b6cbd392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F8CA58A-7EB1-4404-BF8E-DDA225BE5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1ce27-ceba-4442-b91d-e57b6cbd39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2C4351-F6CB-47B8-A919-3B862909DA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13435</TotalTime>
  <Words>1408</Words>
  <Application>Microsoft Office PowerPoint</Application>
  <PresentationFormat>Skjermfremvisning (16:9)</PresentationFormat>
  <Paragraphs>119</Paragraphs>
  <Slides>24</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24</vt:i4>
      </vt:variant>
    </vt:vector>
  </HeadingPairs>
  <TitlesOfParts>
    <vt:vector size="29" baseType="lpstr">
      <vt:lpstr>Arial</vt:lpstr>
      <vt:lpstr>Calibri</vt:lpstr>
      <vt:lpstr>Tahoma</vt:lpstr>
      <vt:lpstr>Wingdings</vt:lpstr>
      <vt:lpstr>Office Theme</vt:lpstr>
      <vt:lpstr>PowerPoint-presentasjon</vt:lpstr>
      <vt:lpstr>Overview</vt:lpstr>
      <vt:lpstr>SEFI Core Curriculum Competencies (Alpers, 2013)</vt:lpstr>
      <vt:lpstr>PowerPoint-presentasjon</vt:lpstr>
      <vt:lpstr>What is Excellent Teaching? </vt:lpstr>
      <vt:lpstr>Gunn &amp; Fisk findings </vt:lpstr>
      <vt:lpstr>PowerPoint-presentasjon</vt:lpstr>
      <vt:lpstr>Active learning in maths &amp; stats</vt:lpstr>
      <vt:lpstr>Active Learning in Post-Secondary Mathematics (CBMS)</vt:lpstr>
      <vt:lpstr>PowerPoint-presentasjon</vt:lpstr>
      <vt:lpstr>Active Learning (AL) in Post-Secondary Mathematics (CBMS)</vt:lpstr>
      <vt:lpstr>Kogan &amp; Laursen (2014) Study of IBL in maths</vt:lpstr>
      <vt:lpstr>PowerPoint-presentasjon</vt:lpstr>
      <vt:lpstr>How can AL be implemented in mathematics?</vt:lpstr>
      <vt:lpstr>Some quick ideas for active learning in mathematics</vt:lpstr>
      <vt:lpstr>Learning from the pandemic?</vt:lpstr>
      <vt:lpstr>References</vt:lpstr>
      <vt:lpstr>PowerPoint-presentasjon</vt:lpstr>
      <vt:lpstr>Any Questions?</vt:lpstr>
      <vt:lpstr>PowerPoint-presentasjon</vt:lpstr>
      <vt:lpstr>Active Learning (AL) in Post-Secondary Mathematics (CBMS)</vt:lpstr>
      <vt:lpstr>Some quick ideas for active learning in mathematics</vt:lpstr>
      <vt:lpstr>Common concerns about AL in maths and stats</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Hearne</dc:creator>
  <cp:lastModifiedBy>Elisabeth Rasmussen</cp:lastModifiedBy>
  <cp:revision>381</cp:revision>
  <cp:lastPrinted>2021-06-16T16:31:01Z</cp:lastPrinted>
  <dcterms:created xsi:type="dcterms:W3CDTF">2016-12-06T13:06:50Z</dcterms:created>
  <dcterms:modified xsi:type="dcterms:W3CDTF">2021-06-21T07:21:43Z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0x0101001A4028B1F1C0764DA0E59489301F4B50</vt:lpwstr>
  </property>
  <property fmtid="{D5CDD505-2E9C-101B-9397-08002B2CF9AE}" pid="3" name="MSIP_Label_b4114459-e220-4ae9-b339-4ebe6008cdd4_Enabled">
    <vt:lpwstr>true</vt:lpwstr>
  </property>
  <property fmtid="{D5CDD505-2E9C-101B-9397-08002B2CF9AE}" pid="4" name="MSIP_Label_b4114459-e220-4ae9-b339-4ebe6008cdd4_SetDate">
    <vt:lpwstr>2021-06-21T07:21:09Z</vt:lpwstr>
  </property>
  <property fmtid="{D5CDD505-2E9C-101B-9397-08002B2CF9AE}" pid="5" name="MSIP_Label_b4114459-e220-4ae9-b339-4ebe6008cdd4_Method">
    <vt:lpwstr>Standard</vt:lpwstr>
  </property>
  <property fmtid="{D5CDD505-2E9C-101B-9397-08002B2CF9AE}" pid="6" name="MSIP_Label_b4114459-e220-4ae9-b339-4ebe6008cdd4_Name">
    <vt:lpwstr>b4114459-e220-4ae9-b339-4ebe6008cdd4</vt:lpwstr>
  </property>
  <property fmtid="{D5CDD505-2E9C-101B-9397-08002B2CF9AE}" pid="7" name="MSIP_Label_b4114459-e220-4ae9-b339-4ebe6008cdd4_SiteId">
    <vt:lpwstr>8482881e-3699-4b3f-b135-cf4800bc1efb</vt:lpwstr>
  </property>
  <property fmtid="{D5CDD505-2E9C-101B-9397-08002B2CF9AE}" pid="8" name="MSIP_Label_b4114459-e220-4ae9-b339-4ebe6008cdd4_ActionId">
    <vt:lpwstr>b1d3650c-dfde-48a0-b274-f49de0819fd3</vt:lpwstr>
  </property>
  <property fmtid="{D5CDD505-2E9C-101B-9397-08002B2CF9AE}" pid="9" name="MSIP_Label_b4114459-e220-4ae9-b339-4ebe6008cdd4_ContentBits">
    <vt:lpwstr>0</vt:lpwstr>
  </property>
</Properties>
</file>