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9" r:id="rId7"/>
    <p:sldId id="283" r:id="rId8"/>
    <p:sldId id="285" r:id="rId9"/>
    <p:sldId id="295" r:id="rId10"/>
    <p:sldId id="296" r:id="rId11"/>
    <p:sldId id="297" r:id="rId12"/>
    <p:sldId id="298" r:id="rId13"/>
    <p:sldId id="287" r:id="rId14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EEB6"/>
    <a:srgbClr val="D9DADB"/>
    <a:srgbClr val="B1B3B4"/>
    <a:srgbClr val="FFE37D"/>
    <a:srgbClr val="99C3E1"/>
    <a:srgbClr val="0068B4"/>
    <a:srgbClr val="003A6C"/>
    <a:srgbClr val="CCE1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0" autoAdjust="0"/>
    <p:restoredTop sz="94622" autoAdjust="0"/>
  </p:normalViewPr>
  <p:slideViewPr>
    <p:cSldViewPr>
      <p:cViewPr varScale="1">
        <p:scale>
          <a:sx n="81" d="100"/>
          <a:sy n="81" d="100"/>
        </p:scale>
        <p:origin x="15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8" cy="49593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228" y="0"/>
            <a:ext cx="2944868" cy="49593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24C281D7-96B6-4113-B4AB-A83F5CFAD7C0}" type="datetimeFigureOut">
              <a:rPr lang="de-DE" smtClean="0"/>
              <a:pPr/>
              <a:t>18.06.2021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709"/>
            <a:ext cx="2946448" cy="49593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228" y="9430709"/>
            <a:ext cx="2944868" cy="49593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F39C85E1-6856-4AC5-BDCD-E951D5D7E132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063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48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7" tIns="47754" rIns="95507" bIns="47754" numCol="1" anchor="t" anchorCtr="0" compatLnSpc="1">
            <a:prstTxWarp prst="textNoShape">
              <a:avLst/>
            </a:prstTxWarp>
          </a:bodyPr>
          <a:lstStyle>
            <a:lvl1pPr defTabSz="955343">
              <a:defRPr sz="1300"/>
            </a:lvl1pPr>
          </a:lstStyle>
          <a:p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48" y="0"/>
            <a:ext cx="2946448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7" tIns="47754" rIns="95507" bIns="47754" numCol="1" anchor="t" anchorCtr="0" compatLnSpc="1">
            <a:prstTxWarp prst="textNoShape">
              <a:avLst/>
            </a:prstTxWarp>
          </a:bodyPr>
          <a:lstStyle>
            <a:lvl1pPr algn="r" defTabSz="955343">
              <a:defRPr sz="1300"/>
            </a:lvl1pPr>
          </a:lstStyle>
          <a:p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78" y="4716144"/>
            <a:ext cx="5439719" cy="446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7" tIns="47754" rIns="95507" bIns="477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709"/>
            <a:ext cx="2946448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7" tIns="47754" rIns="95507" bIns="47754" numCol="1" anchor="b" anchorCtr="0" compatLnSpc="1">
            <a:prstTxWarp prst="textNoShape">
              <a:avLst/>
            </a:prstTxWarp>
          </a:bodyPr>
          <a:lstStyle>
            <a:lvl1pPr defTabSz="955343">
              <a:defRPr sz="1300"/>
            </a:lvl1pPr>
          </a:lstStyle>
          <a:p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48" y="9430709"/>
            <a:ext cx="2946448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7" tIns="47754" rIns="95507" bIns="47754" numCol="1" anchor="b" anchorCtr="0" compatLnSpc="1">
            <a:prstTxWarp prst="textNoShape">
              <a:avLst/>
            </a:prstTxWarp>
          </a:bodyPr>
          <a:lstStyle>
            <a:lvl1pPr algn="r" defTabSz="955343">
              <a:defRPr sz="1300"/>
            </a:lvl1pPr>
          </a:lstStyle>
          <a:p>
            <a:fld id="{5C59CA3D-00BD-4F25-A168-64C9BF2D0E8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513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1844675"/>
            <a:ext cx="6775450" cy="1584325"/>
          </a:xfrm>
        </p:spPr>
        <p:txBody>
          <a:bodyPr/>
          <a:lstStyle>
            <a:lvl1pPr>
              <a:defRPr sz="46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581400"/>
            <a:ext cx="6777038" cy="1752600"/>
          </a:xfrm>
        </p:spPr>
        <p:txBody>
          <a:bodyPr/>
          <a:lstStyle>
            <a:lvl1pPr marL="0" indent="0">
              <a:buFont typeface="Arial" charset="0"/>
              <a:buNone/>
              <a:defRPr sz="2400"/>
            </a:lvl1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494463"/>
            <a:ext cx="9144000" cy="3635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36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chemeClr val="accent1"/>
              </a:solidFill>
              <a:latin typeface="Times" pitchFamily="18" charset="0"/>
            </a:endParaRPr>
          </a:p>
        </p:txBody>
      </p:sp>
      <p:pic>
        <p:nvPicPr>
          <p:cNvPr id="4123" name="Picture 27" descr="Log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1400" y="96838"/>
            <a:ext cx="2771775" cy="381000"/>
          </a:xfrm>
          <a:prstGeom prst="rect">
            <a:avLst/>
          </a:prstGeom>
          <a:noFill/>
        </p:spPr>
      </p:pic>
      <p:sp>
        <p:nvSpPr>
          <p:cNvPr id="4129" name="Rectangle 3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A964B0-4643-4C5A-85A5-2E32DF9FEC21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8420E6-A6AD-4BFB-BB02-5DC7B479479D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Studiengang, Referent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Studiengang, Referent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C5DB-1251-4FF5-B247-FED2DC4EC4A7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Studiengang, Referent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AE3E2A5-3559-4B45-978A-455FF6ADE855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D4CC-2270-4057-9190-47C1A43F2CE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4100513" cy="4970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92663" y="1412875"/>
            <a:ext cx="4100512" cy="4970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Studiengang, Referent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923BB0D-9BF8-48CB-A77F-C48AD452A383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8625F-DC1C-44FA-9695-36C60B433C6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17538"/>
            <a:ext cx="83534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 err="1"/>
              <a:t>Mastertitelformat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353425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Mastertextformat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36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chemeClr val="accent1"/>
              </a:solidFill>
              <a:latin typeface="Times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6494463"/>
            <a:ext cx="9144000" cy="3635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584950"/>
            <a:ext cx="5759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Studiengang, Referent</a:t>
            </a:r>
          </a:p>
        </p:txBody>
      </p:sp>
      <p:pic>
        <p:nvPicPr>
          <p:cNvPr id="3096" name="Picture 24" descr="Logo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21400" y="96838"/>
            <a:ext cx="2771775" cy="381000"/>
          </a:xfrm>
          <a:prstGeom prst="rect">
            <a:avLst/>
          </a:prstGeom>
          <a:noFill/>
        </p:spPr>
      </p:pic>
      <p:sp>
        <p:nvSpPr>
          <p:cNvPr id="311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8763" y="6584950"/>
            <a:ext cx="1258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4AE3E2A5-3559-4B45-978A-455FF6ADE855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3112" name="Rectangle 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93063" y="6584950"/>
            <a:ext cx="9001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1150D4CC-2270-4057-9190-47C1A43F2CEA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8" r:id="rId3"/>
    <p:sldLayoutId id="2147483653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10000"/>
        </a:spcBef>
        <a:spcAft>
          <a:spcPct val="20000"/>
        </a:spcAft>
        <a:buClr>
          <a:schemeClr val="accent1"/>
        </a:buClr>
        <a:buSzPct val="80000"/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01663" indent="-25717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811213" indent="-207963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Font typeface="Arial" charset="0"/>
        <a:buChar char="•"/>
        <a:defRPr sz="1600">
          <a:solidFill>
            <a:schemeClr val="tx1"/>
          </a:solidFill>
          <a:latin typeface="+mn-lt"/>
        </a:defRPr>
      </a:lvl3pPr>
      <a:lvl4pPr marL="1079500" indent="-266700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–"/>
        <a:defRPr sz="1600">
          <a:solidFill>
            <a:schemeClr val="tx1"/>
          </a:solidFill>
          <a:latin typeface="+mn-lt"/>
        </a:defRPr>
      </a:lvl4pPr>
      <a:lvl5pPr marL="1331913" indent="-25082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»"/>
        <a:defRPr sz="1400">
          <a:solidFill>
            <a:schemeClr val="tx1"/>
          </a:solidFill>
          <a:latin typeface="+mn-lt"/>
        </a:defRPr>
      </a:lvl5pPr>
      <a:lvl6pPr marL="1789113" indent="-25082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»"/>
        <a:defRPr sz="1400">
          <a:solidFill>
            <a:schemeClr val="tx1"/>
          </a:solidFill>
          <a:latin typeface="+mn-lt"/>
        </a:defRPr>
      </a:lvl6pPr>
      <a:lvl7pPr marL="2246313" indent="-25082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»"/>
        <a:defRPr sz="1400">
          <a:solidFill>
            <a:schemeClr val="tx1"/>
          </a:solidFill>
          <a:latin typeface="+mn-lt"/>
        </a:defRPr>
      </a:lvl7pPr>
      <a:lvl8pPr marL="2703513" indent="-25082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»"/>
        <a:defRPr sz="1400">
          <a:solidFill>
            <a:schemeClr val="tx1"/>
          </a:solidFill>
          <a:latin typeface="+mn-lt"/>
        </a:defRPr>
      </a:lvl8pPr>
      <a:lvl9pPr marL="3160713" indent="-250825" algn="l" rtl="0" eaLnBrk="1" fontAlgn="base" hangingPunct="1">
        <a:spcBef>
          <a:spcPct val="10000"/>
        </a:spcBef>
        <a:spcAft>
          <a:spcPct val="10000"/>
        </a:spcAft>
        <a:buClr>
          <a:schemeClr val="accent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6864" cy="2592437"/>
          </a:xfrm>
        </p:spPr>
        <p:txBody>
          <a:bodyPr>
            <a:normAutofit/>
          </a:bodyPr>
          <a:lstStyle/>
          <a:p>
            <a:r>
              <a:rPr lang="de-DE" sz="3200" dirty="0" err="1"/>
              <a:t>Mathematical</a:t>
            </a:r>
            <a:r>
              <a:rPr lang="de-DE" sz="3200" dirty="0"/>
              <a:t> </a:t>
            </a:r>
            <a:r>
              <a:rPr lang="de-DE" sz="3200" dirty="0" err="1"/>
              <a:t>Reasoning</a:t>
            </a:r>
            <a:r>
              <a:rPr lang="de-DE" sz="3200" dirty="0"/>
              <a:t> in Engineering Statics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35696" y="4293096"/>
            <a:ext cx="6777038" cy="1440160"/>
          </a:xfrm>
        </p:spPr>
        <p:txBody>
          <a:bodyPr/>
          <a:lstStyle/>
          <a:p>
            <a:r>
              <a:rPr lang="de-DE" sz="2000" dirty="0"/>
              <a:t>Burkhard Alpers, Aalen University</a:t>
            </a:r>
          </a:p>
          <a:p>
            <a:r>
              <a:rPr lang="de-DE" sz="2000" dirty="0"/>
              <a:t>SEFI MSIG Seminar Kristiansand 2021</a:t>
            </a:r>
          </a:p>
          <a:p>
            <a:r>
              <a:rPr lang="de-DE" sz="2000" dirty="0"/>
              <a:t>Burkhard.Alpers@htw-aalen.de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7A964B0-4643-4C5A-85A5-2E32DF9FEC21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8420E6-A6AD-4BFB-BB02-5DC7B479479D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Summary and </a:t>
            </a:r>
            <a:r>
              <a:rPr lang="de-DE" dirty="0" err="1"/>
              <a:t>outlook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4968453"/>
          </a:xfrm>
        </p:spPr>
        <p:txBody>
          <a:bodyPr>
            <a:normAutofit/>
          </a:bodyPr>
          <a:lstStyle/>
          <a:p>
            <a:r>
              <a:rPr lang="en-GB" dirty="0"/>
              <a:t>The textbook analysis shows differences between “ideal” mathematical reasoning and “real” argumentation in an application subject: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 A simple statement like “In theory development in statics one needs the competency of mathematical reasoning” is much too coarse.</a:t>
            </a:r>
            <a:endParaRPr lang="en-GB" dirty="0"/>
          </a:p>
          <a:p>
            <a:r>
              <a:rPr lang="en-GB" dirty="0"/>
              <a:t>What should students make out of this situation?</a:t>
            </a:r>
          </a:p>
          <a:p>
            <a:r>
              <a:rPr lang="en-GB" dirty="0"/>
              <a:t>A dialogue with colleagues teaching application subjects would be useful.</a:t>
            </a:r>
          </a:p>
          <a:p>
            <a:r>
              <a:rPr lang="en-GB" dirty="0"/>
              <a:t>For getting a better overview further investigations are necessary and seem to be worth the effort.</a:t>
            </a:r>
          </a:p>
          <a:p>
            <a:r>
              <a:rPr lang="en-GB" dirty="0"/>
              <a:t>The real understanding of students must be investigated (not just textbook analysis).</a:t>
            </a:r>
          </a:p>
          <a:p>
            <a:pPr marL="0" indent="0">
              <a:buNone/>
            </a:pPr>
            <a:endParaRPr lang="de-DE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01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Mathematical</a:t>
            </a:r>
            <a:r>
              <a:rPr lang="de-DE" dirty="0"/>
              <a:t> Competence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in </a:t>
            </a:r>
            <a:r>
              <a:rPr lang="de-DE" dirty="0" err="1"/>
              <a:t>engineering</a:t>
            </a:r>
            <a:endParaRPr lang="de-DE" dirty="0"/>
          </a:p>
          <a:p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reasoning</a:t>
            </a:r>
            <a:r>
              <a:rPr lang="de-DE" dirty="0"/>
              <a:t> after Brunner (2014)</a:t>
            </a:r>
          </a:p>
          <a:p>
            <a:r>
              <a:rPr lang="de-DE" dirty="0"/>
              <a:t>Research </a:t>
            </a:r>
            <a:r>
              <a:rPr lang="de-DE" dirty="0" err="1"/>
              <a:t>questions</a:t>
            </a:r>
            <a:r>
              <a:rPr lang="de-DE" dirty="0"/>
              <a:t> and </a:t>
            </a:r>
            <a:r>
              <a:rPr lang="de-DE" dirty="0" err="1"/>
              <a:t>method</a:t>
            </a:r>
            <a:endParaRPr lang="de-DE" dirty="0"/>
          </a:p>
          <a:p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Competence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in </a:t>
            </a:r>
            <a:r>
              <a:rPr lang="de-DE" dirty="0" err="1"/>
              <a:t>engineering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0582" y="1772692"/>
            <a:ext cx="8497441" cy="4248472"/>
          </a:xfrm>
        </p:spPr>
        <p:txBody>
          <a:bodyPr>
            <a:normAutofit/>
          </a:bodyPr>
          <a:lstStyle/>
          <a:p>
            <a:r>
              <a:rPr lang="de-DE" dirty="0"/>
              <a:t>The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SEFI MSIG </a:t>
            </a:r>
            <a:r>
              <a:rPr lang="de-DE" dirty="0" err="1"/>
              <a:t>curriculum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competence</a:t>
            </a:r>
            <a:r>
              <a:rPr lang="de-DE" dirty="0"/>
              <a:t> (</a:t>
            </a:r>
            <a:r>
              <a:rPr lang="de-DE" dirty="0" err="1"/>
              <a:t>Niss</a:t>
            </a:r>
            <a:r>
              <a:rPr lang="de-DE" dirty="0"/>
              <a:t>): </a:t>
            </a:r>
            <a:r>
              <a:rPr lang="en-GB" dirty="0"/>
              <a:t>“… ability to understand, judge, do, and use mathematics in a variety of intra- and extra-mathematical contexts and situations in which mathematics plays or could play a role.”  </a:t>
            </a:r>
            <a:endParaRPr lang="de-DE" dirty="0"/>
          </a:p>
          <a:p>
            <a:r>
              <a:rPr lang="de-DE" dirty="0"/>
              <a:t>Competence </a:t>
            </a:r>
            <a:r>
              <a:rPr lang="de-DE" dirty="0" err="1"/>
              <a:t>areas</a:t>
            </a:r>
            <a:r>
              <a:rPr lang="de-DE" dirty="0"/>
              <a:t> (</a:t>
            </a:r>
            <a:r>
              <a:rPr lang="en-GB" dirty="0"/>
              <a:t>“</a:t>
            </a:r>
            <a:r>
              <a:rPr lang="de-DE" dirty="0" err="1"/>
              <a:t>competencies</a:t>
            </a:r>
            <a:r>
              <a:rPr lang="de-DE" dirty="0"/>
              <a:t>“):</a:t>
            </a:r>
          </a:p>
          <a:p>
            <a:pPr lvl="1"/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Reasoning</a:t>
            </a:r>
            <a:r>
              <a:rPr lang="de-DE" dirty="0"/>
              <a:t>	</a:t>
            </a:r>
            <a:r>
              <a:rPr lang="de-DE" dirty="0" err="1"/>
              <a:t>Mathematical</a:t>
            </a:r>
            <a:r>
              <a:rPr lang="de-DE" dirty="0"/>
              <a:t> Problem </a:t>
            </a:r>
            <a:r>
              <a:rPr lang="de-DE" dirty="0" err="1"/>
              <a:t>Solving</a:t>
            </a:r>
            <a:endParaRPr lang="de-DE" dirty="0"/>
          </a:p>
          <a:p>
            <a:pPr lvl="1"/>
            <a:r>
              <a:rPr lang="de-DE" dirty="0" err="1"/>
              <a:t>Mathematical</a:t>
            </a:r>
            <a:r>
              <a:rPr lang="de-DE" dirty="0"/>
              <a:t> Modeling	… … …	…   …</a:t>
            </a:r>
          </a:p>
          <a:p>
            <a:r>
              <a:rPr lang="de-DE" dirty="0"/>
              <a:t>In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forms</a:t>
            </a:r>
            <a:r>
              <a:rPr lang="de-DE" dirty="0"/>
              <a:t> do </a:t>
            </a:r>
            <a:r>
              <a:rPr lang="de-DE" dirty="0" err="1"/>
              <a:t>competencies</a:t>
            </a:r>
            <a:r>
              <a:rPr lang="de-DE" dirty="0"/>
              <a:t> </a:t>
            </a:r>
            <a:r>
              <a:rPr lang="de-DE" dirty="0" err="1"/>
              <a:t>appear</a:t>
            </a:r>
            <a:r>
              <a:rPr lang="de-DE" dirty="0"/>
              <a:t> in </a:t>
            </a:r>
            <a:r>
              <a:rPr lang="de-DE" dirty="0" err="1"/>
              <a:t>engineering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subjects</a:t>
            </a:r>
            <a:r>
              <a:rPr lang="de-DE" dirty="0"/>
              <a:t>?</a:t>
            </a:r>
          </a:p>
          <a:p>
            <a:r>
              <a:rPr lang="de-DE" dirty="0"/>
              <a:t>Here: </a:t>
            </a:r>
            <a:r>
              <a:rPr lang="de-DE" b="1" dirty="0" err="1"/>
              <a:t>Mathematical</a:t>
            </a:r>
            <a:r>
              <a:rPr lang="de-DE" b="1" dirty="0"/>
              <a:t> </a:t>
            </a:r>
            <a:r>
              <a:rPr lang="de-DE" b="1" dirty="0" err="1"/>
              <a:t>reasoning</a:t>
            </a:r>
            <a:r>
              <a:rPr lang="de-DE" b="1" dirty="0"/>
              <a:t> in </a:t>
            </a:r>
            <a:r>
              <a:rPr lang="de-DE" b="1" dirty="0" err="1"/>
              <a:t>statics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34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Background: </a:t>
            </a:r>
            <a:r>
              <a:rPr lang="de-DE"/>
              <a:t>Mathematical</a:t>
            </a:r>
            <a:r>
              <a:rPr lang="de-DE" dirty="0"/>
              <a:t> </a:t>
            </a:r>
            <a:r>
              <a:rPr lang="de-DE" dirty="0" err="1"/>
              <a:t>Reasoning</a:t>
            </a:r>
            <a:r>
              <a:rPr lang="de-DE" dirty="0"/>
              <a:t> after Brunner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8918" y="1412776"/>
            <a:ext cx="8353425" cy="647973"/>
          </a:xfrm>
        </p:spPr>
        <p:txBody>
          <a:bodyPr>
            <a:normAutofit/>
          </a:bodyPr>
          <a:lstStyle/>
          <a:p>
            <a:r>
              <a:rPr lang="de-DE" dirty="0" err="1"/>
              <a:t>Continuum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reasoning</a:t>
            </a:r>
            <a:r>
              <a:rPr lang="de-DE" dirty="0"/>
              <a:t> (</a:t>
            </a:r>
            <a:r>
              <a:rPr lang="de-DE" dirty="0" err="1"/>
              <a:t>conceptualised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justification</a:t>
            </a:r>
            <a:r>
              <a:rPr lang="de-DE" dirty="0"/>
              <a:t>)</a:t>
            </a:r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08918" y="4073767"/>
            <a:ext cx="8353425" cy="171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1" fontAlgn="base" hangingPunct="1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Arial" charset="0"/>
              <a:buChar char="●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663" indent="-25717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811213" indent="-207963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079500" indent="-266700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3319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17891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2463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7035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1607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err="1"/>
              <a:t>Everyday</a:t>
            </a:r>
            <a:r>
              <a:rPr lang="de-DE" kern="0" dirty="0"/>
              <a:t> </a:t>
            </a:r>
            <a:r>
              <a:rPr lang="de-DE" kern="0" dirty="0" err="1"/>
              <a:t>reasoning</a:t>
            </a:r>
            <a:r>
              <a:rPr lang="de-DE" kern="0" dirty="0"/>
              <a:t>.: e.g. </a:t>
            </a:r>
            <a:r>
              <a:rPr lang="de-DE" kern="0" dirty="0" err="1"/>
              <a:t>by</a:t>
            </a:r>
            <a:r>
              <a:rPr lang="de-DE" kern="0" dirty="0"/>
              <a:t> </a:t>
            </a:r>
            <a:r>
              <a:rPr lang="de-DE" kern="0" dirty="0" err="1"/>
              <a:t>analogy</a:t>
            </a:r>
            <a:r>
              <a:rPr lang="de-DE" kern="0" dirty="0"/>
              <a:t>, </a:t>
            </a:r>
            <a:r>
              <a:rPr lang="de-DE" kern="0" dirty="0" err="1"/>
              <a:t>refering</a:t>
            </a:r>
            <a:r>
              <a:rPr lang="de-DE" kern="0" dirty="0"/>
              <a:t> </a:t>
            </a:r>
            <a:r>
              <a:rPr lang="de-DE" kern="0" dirty="0" err="1"/>
              <a:t>to</a:t>
            </a:r>
            <a:r>
              <a:rPr lang="de-DE" kern="0" dirty="0"/>
              <a:t> </a:t>
            </a:r>
            <a:r>
              <a:rPr lang="de-DE" kern="0" dirty="0" err="1"/>
              <a:t>authorities</a:t>
            </a:r>
            <a:endParaRPr lang="de-DE" kern="0" dirty="0"/>
          </a:p>
          <a:p>
            <a:r>
              <a:rPr lang="de-DE" kern="0" dirty="0" err="1"/>
              <a:t>Reasoning</a:t>
            </a:r>
            <a:r>
              <a:rPr lang="de-DE" kern="0" dirty="0"/>
              <a:t> </a:t>
            </a:r>
            <a:r>
              <a:rPr lang="de-DE" kern="0" dirty="0" err="1"/>
              <a:t>with</a:t>
            </a:r>
            <a:r>
              <a:rPr lang="de-DE" kern="0" dirty="0"/>
              <a:t> math. </a:t>
            </a:r>
            <a:r>
              <a:rPr lang="de-DE" kern="0" dirty="0" err="1"/>
              <a:t>means</a:t>
            </a:r>
            <a:r>
              <a:rPr lang="de-DE" kern="0" dirty="0"/>
              <a:t>: e.g. </a:t>
            </a:r>
            <a:r>
              <a:rPr lang="de-DE" kern="0" dirty="0" err="1"/>
              <a:t>by</a:t>
            </a:r>
            <a:r>
              <a:rPr lang="de-DE" kern="0" dirty="0"/>
              <a:t> </a:t>
            </a:r>
            <a:r>
              <a:rPr lang="de-DE" kern="0" dirty="0" err="1"/>
              <a:t>giving</a:t>
            </a:r>
            <a:r>
              <a:rPr lang="de-DE" kern="0" dirty="0"/>
              <a:t> </a:t>
            </a:r>
            <a:r>
              <a:rPr lang="de-DE" kern="0" dirty="0" err="1"/>
              <a:t>examples</a:t>
            </a:r>
            <a:endParaRPr lang="de-DE" kern="0" dirty="0"/>
          </a:p>
          <a:p>
            <a:r>
              <a:rPr lang="de-DE" kern="0" dirty="0"/>
              <a:t>Logical </a:t>
            </a:r>
            <a:r>
              <a:rPr lang="de-DE" kern="0" dirty="0" err="1"/>
              <a:t>reasoning</a:t>
            </a:r>
            <a:r>
              <a:rPr lang="de-DE" kern="0" dirty="0"/>
              <a:t> </a:t>
            </a:r>
            <a:r>
              <a:rPr lang="de-DE" kern="0" dirty="0" err="1"/>
              <a:t>with</a:t>
            </a:r>
            <a:r>
              <a:rPr lang="de-DE" kern="0" dirty="0"/>
              <a:t> math. </a:t>
            </a:r>
            <a:r>
              <a:rPr lang="de-DE" kern="0" dirty="0" err="1"/>
              <a:t>means</a:t>
            </a:r>
            <a:r>
              <a:rPr lang="de-DE" kern="0" dirty="0"/>
              <a:t>: </a:t>
            </a:r>
            <a:r>
              <a:rPr lang="de-DE" kern="0" dirty="0" err="1"/>
              <a:t>Using</a:t>
            </a:r>
            <a:r>
              <a:rPr lang="de-DE" kern="0" dirty="0"/>
              <a:t> </a:t>
            </a:r>
            <a:r>
              <a:rPr lang="de-DE" kern="0" dirty="0" err="1"/>
              <a:t>logical</a:t>
            </a:r>
            <a:r>
              <a:rPr lang="de-DE" kern="0" dirty="0"/>
              <a:t> </a:t>
            </a:r>
            <a:r>
              <a:rPr lang="de-DE" kern="0" dirty="0" err="1"/>
              <a:t>implications</a:t>
            </a:r>
            <a:r>
              <a:rPr lang="de-DE" kern="0" dirty="0"/>
              <a:t> but not in a formal </a:t>
            </a:r>
            <a:r>
              <a:rPr lang="de-DE" kern="0" dirty="0" err="1"/>
              <a:t>mathematical</a:t>
            </a:r>
            <a:r>
              <a:rPr lang="de-DE" kern="0" dirty="0"/>
              <a:t> </a:t>
            </a:r>
            <a:r>
              <a:rPr lang="de-DE" kern="0" dirty="0" err="1"/>
              <a:t>way</a:t>
            </a:r>
            <a:endParaRPr lang="de-DE" kern="0" dirty="0"/>
          </a:p>
          <a:p>
            <a:r>
              <a:rPr lang="de-DE" kern="0" dirty="0"/>
              <a:t>Formal </a:t>
            </a:r>
            <a:r>
              <a:rPr lang="de-DE" kern="0" dirty="0" err="1"/>
              <a:t>proving</a:t>
            </a:r>
            <a:r>
              <a:rPr lang="de-DE" kern="0" dirty="0"/>
              <a:t> </a:t>
            </a:r>
            <a:r>
              <a:rPr lang="de-DE" kern="0" dirty="0" err="1"/>
              <a:t>as</a:t>
            </a:r>
            <a:r>
              <a:rPr lang="de-DE" kern="0" dirty="0"/>
              <a:t> in </a:t>
            </a:r>
            <a:r>
              <a:rPr lang="de-DE" kern="0" dirty="0" err="1"/>
              <a:t>mathematics</a:t>
            </a:r>
            <a:r>
              <a:rPr lang="de-DE" kern="0" dirty="0"/>
              <a:t> </a:t>
            </a:r>
            <a:r>
              <a:rPr lang="de-DE" kern="0" dirty="0" err="1"/>
              <a:t>as</a:t>
            </a:r>
            <a:r>
              <a:rPr lang="de-DE" kern="0" dirty="0"/>
              <a:t> a </a:t>
            </a:r>
            <a:r>
              <a:rPr lang="de-DE" kern="0" dirty="0" err="1"/>
              <a:t>science</a:t>
            </a:r>
            <a:endParaRPr lang="de-DE" kern="0" dirty="0"/>
          </a:p>
        </p:txBody>
      </p:sp>
      <p:sp>
        <p:nvSpPr>
          <p:cNvPr id="9" name="Pfeil nach links und rechts 8"/>
          <p:cNvSpPr/>
          <p:nvPr/>
        </p:nvSpPr>
        <p:spPr bwMode="auto">
          <a:xfrm>
            <a:off x="503200" y="1866265"/>
            <a:ext cx="8137599" cy="985550"/>
          </a:xfrm>
          <a:prstGeom prst="leftRightArrow">
            <a:avLst/>
          </a:prstGeom>
          <a:solidFill>
            <a:srgbClr val="CCE1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635896" y="2148969"/>
            <a:ext cx="2752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Reasoning</a:t>
            </a:r>
            <a:r>
              <a:rPr lang="de-DE" dirty="0"/>
              <a:t>/</a:t>
            </a:r>
            <a:r>
              <a:rPr lang="de-DE" dirty="0" err="1"/>
              <a:t>justification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17388" y="2974281"/>
            <a:ext cx="970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/>
              <a:t>Everyday</a:t>
            </a:r>
            <a:endParaRPr lang="de-DE" sz="1400" dirty="0"/>
          </a:p>
          <a:p>
            <a:pPr algn="ctr"/>
            <a:r>
              <a:rPr lang="de-DE" sz="1400" dirty="0" err="1"/>
              <a:t>reasoning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2389194" y="2974281"/>
            <a:ext cx="1835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/>
              <a:t>Reasoning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</a:p>
          <a:p>
            <a:pPr algn="ctr"/>
            <a:r>
              <a:rPr lang="de-DE" sz="1400" dirty="0" err="1"/>
              <a:t>Mathematical</a:t>
            </a:r>
            <a:r>
              <a:rPr lang="de-DE" sz="1400" dirty="0"/>
              <a:t> </a:t>
            </a:r>
            <a:r>
              <a:rPr lang="de-DE" sz="1400" dirty="0" err="1"/>
              <a:t>means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4661379" y="2978996"/>
            <a:ext cx="1955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Logical </a:t>
            </a:r>
            <a:r>
              <a:rPr lang="de-DE" sz="1400" dirty="0" err="1"/>
              <a:t>reasoning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endParaRPr lang="de-DE" sz="1400" dirty="0"/>
          </a:p>
          <a:p>
            <a:pPr algn="ctr"/>
            <a:r>
              <a:rPr lang="de-DE" sz="1400" dirty="0" err="1"/>
              <a:t>Mathematical</a:t>
            </a:r>
            <a:r>
              <a:rPr lang="de-DE" sz="1400" dirty="0"/>
              <a:t> </a:t>
            </a:r>
            <a:r>
              <a:rPr lang="de-DE" sz="1400" dirty="0" err="1"/>
              <a:t>means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905776" y="2978996"/>
            <a:ext cx="1377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Formal </a:t>
            </a:r>
            <a:r>
              <a:rPr lang="de-DE" sz="1400" dirty="0" err="1"/>
              <a:t>proving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61580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Method and </a:t>
            </a:r>
            <a:r>
              <a:rPr lang="de-DE" dirty="0" err="1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4608413"/>
          </a:xfrm>
        </p:spPr>
        <p:txBody>
          <a:bodyPr>
            <a:normAutofit lnSpcReduction="10000"/>
          </a:bodyPr>
          <a:lstStyle/>
          <a:p>
            <a:r>
              <a:rPr lang="de-DE" dirty="0" err="1"/>
              <a:t>Restriction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statics</a:t>
            </a:r>
            <a:r>
              <a:rPr lang="de-DE" dirty="0"/>
              <a:t> (Engineering </a:t>
            </a:r>
            <a:r>
              <a:rPr lang="de-DE" dirty="0" err="1"/>
              <a:t>mechanics</a:t>
            </a:r>
            <a:r>
              <a:rPr lang="de-DE" dirty="0"/>
              <a:t> I)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subject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semester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engineering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course</a:t>
            </a:r>
            <a:endParaRPr lang="de-DE" dirty="0"/>
          </a:p>
          <a:p>
            <a:r>
              <a:rPr lang="de-DE" dirty="0"/>
              <a:t>Analysis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wide-spread</a:t>
            </a:r>
            <a:r>
              <a:rPr lang="de-DE" dirty="0"/>
              <a:t> </a:t>
            </a:r>
            <a:r>
              <a:rPr lang="de-DE" dirty="0" err="1"/>
              <a:t>textbook</a:t>
            </a:r>
            <a:r>
              <a:rPr lang="de-DE" dirty="0"/>
              <a:t> in Germany: Gross et al. (2016), 13. Ed. (English </a:t>
            </a:r>
            <a:r>
              <a:rPr lang="de-DE" dirty="0" err="1"/>
              <a:t>edition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)</a:t>
            </a:r>
          </a:p>
          <a:p>
            <a:r>
              <a:rPr lang="de-DE" dirty="0" err="1"/>
              <a:t>Restriction</a:t>
            </a:r>
            <a:r>
              <a:rPr lang="de-DE" dirty="0"/>
              <a:t>: „Basic </a:t>
            </a:r>
            <a:r>
              <a:rPr lang="de-DE" dirty="0" err="1"/>
              <a:t>concepts</a:t>
            </a:r>
            <a:r>
              <a:rPr lang="de-DE" dirty="0"/>
              <a:t>“, „Forces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“, „General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de-DE" dirty="0"/>
              <a:t>, </a:t>
            </a:r>
            <a:r>
              <a:rPr lang="de-DE" dirty="0" err="1"/>
              <a:t>equilibrium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rigid </a:t>
            </a:r>
            <a:r>
              <a:rPr lang="de-DE" dirty="0" err="1"/>
              <a:t>body</a:t>
            </a:r>
            <a:r>
              <a:rPr lang="de-DE" dirty="0"/>
              <a:t>“</a:t>
            </a:r>
          </a:p>
          <a:p>
            <a:r>
              <a:rPr lang="de-DE" dirty="0"/>
              <a:t>Questions:</a:t>
            </a:r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introduced</a:t>
            </a:r>
            <a:r>
              <a:rPr lang="de-DE" dirty="0"/>
              <a:t>? (formal </a:t>
            </a:r>
            <a:r>
              <a:rPr lang="de-DE" dirty="0" err="1"/>
              <a:t>definition</a:t>
            </a:r>
            <a:r>
              <a:rPr lang="de-DE" dirty="0"/>
              <a:t>,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representation</a:t>
            </a:r>
            <a:r>
              <a:rPr lang="de-DE" dirty="0"/>
              <a:t>, 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imagination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Are </a:t>
            </a:r>
            <a:r>
              <a:rPr lang="de-DE" dirty="0" err="1"/>
              <a:t>axioms</a:t>
            </a:r>
            <a:r>
              <a:rPr lang="de-DE" dirty="0"/>
              <a:t> </a:t>
            </a:r>
            <a:r>
              <a:rPr lang="de-DE" dirty="0" err="1"/>
              <a:t>stated</a:t>
            </a:r>
            <a:r>
              <a:rPr lang="de-DE" dirty="0"/>
              <a:t> </a:t>
            </a:r>
            <a:r>
              <a:rPr lang="de-DE" dirty="0" err="1"/>
              <a:t>explicitely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Are </a:t>
            </a:r>
            <a:r>
              <a:rPr lang="de-DE" dirty="0" err="1"/>
              <a:t>axioms</a:t>
            </a:r>
            <a:r>
              <a:rPr lang="de-DE" dirty="0"/>
              <a:t> and </a:t>
            </a:r>
            <a:r>
              <a:rPr lang="de-DE" dirty="0" err="1"/>
              <a:t>theorems</a:t>
            </a:r>
            <a:r>
              <a:rPr lang="de-DE" dirty="0"/>
              <a:t> </a:t>
            </a:r>
            <a:r>
              <a:rPr lang="de-DE" dirty="0" err="1"/>
              <a:t>clearly</a:t>
            </a:r>
            <a:r>
              <a:rPr lang="de-DE" dirty="0"/>
              <a:t> </a:t>
            </a:r>
            <a:r>
              <a:rPr lang="de-DE" dirty="0" err="1"/>
              <a:t>separated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Where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continuum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reasoning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argumentations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 in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placed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Are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arguments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nature</a:t>
            </a:r>
            <a:r>
              <a:rPr lang="de-DE" dirty="0"/>
              <a:t>?</a:t>
            </a:r>
          </a:p>
          <a:p>
            <a:pPr lvl="1"/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63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(1): </a:t>
            </a:r>
            <a:r>
              <a:rPr lang="de-DE" dirty="0" err="1"/>
              <a:t>Introduction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terms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4608413"/>
          </a:xfrm>
        </p:spPr>
        <p:txBody>
          <a:bodyPr>
            <a:normAutofit/>
          </a:bodyPr>
          <a:lstStyle/>
          <a:p>
            <a:r>
              <a:rPr lang="de-DE" dirty="0"/>
              <a:t>Central </a:t>
            </a:r>
            <a:r>
              <a:rPr lang="de-DE" dirty="0" err="1"/>
              <a:t>term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„</a:t>
            </a:r>
            <a:r>
              <a:rPr lang="de-DE" dirty="0" err="1"/>
              <a:t>force</a:t>
            </a:r>
            <a:r>
              <a:rPr lang="de-DE" dirty="0"/>
              <a:t>“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en-GB" dirty="0"/>
              <a:t>“</a:t>
            </a: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brought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equilibrium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gravity</a:t>
            </a:r>
            <a:r>
              <a:rPr lang="de-DE" dirty="0"/>
              <a:t>“</a:t>
            </a:r>
          </a:p>
          <a:p>
            <a:r>
              <a:rPr lang="de-DE" dirty="0"/>
              <a:t>Further </a:t>
            </a:r>
            <a:r>
              <a:rPr lang="de-DE" dirty="0" err="1"/>
              <a:t>elaboration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stating</a:t>
            </a:r>
            <a:r>
              <a:rPr lang="de-DE" dirty="0"/>
              <a:t> </a:t>
            </a:r>
            <a:r>
              <a:rPr lang="de-DE" dirty="0" err="1"/>
              <a:t>geometrical</a:t>
            </a:r>
            <a:r>
              <a:rPr lang="de-DE" dirty="0"/>
              <a:t> </a:t>
            </a:r>
            <a:r>
              <a:rPr lang="de-DE" dirty="0" err="1"/>
              <a:t>properties</a:t>
            </a:r>
            <a:r>
              <a:rPr lang="de-DE" dirty="0"/>
              <a:t> like </a:t>
            </a:r>
            <a:r>
              <a:rPr lang="de-DE" dirty="0" err="1"/>
              <a:t>magnitude</a:t>
            </a:r>
            <a:r>
              <a:rPr lang="de-DE" dirty="0"/>
              <a:t> (</a:t>
            </a:r>
            <a:r>
              <a:rPr lang="de-DE" dirty="0" err="1"/>
              <a:t>length</a:t>
            </a:r>
            <a:r>
              <a:rPr lang="de-DE" dirty="0"/>
              <a:t>),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 and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.</a:t>
            </a:r>
          </a:p>
          <a:p>
            <a:r>
              <a:rPr lang="de-DE" dirty="0"/>
              <a:t>Reference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geometrically</a:t>
            </a:r>
            <a:r>
              <a:rPr lang="de-DE" dirty="0"/>
              <a:t>-illustrative </a:t>
            </a:r>
            <a:r>
              <a:rPr lang="de-DE" dirty="0" err="1"/>
              <a:t>mathematical</a:t>
            </a:r>
            <a:r>
              <a:rPr lang="de-DE" dirty="0"/>
              <a:t> „</a:t>
            </a:r>
            <a:r>
              <a:rPr lang="de-DE" dirty="0" err="1"/>
              <a:t>definition</a:t>
            </a:r>
            <a:r>
              <a:rPr lang="de-DE" dirty="0"/>
              <a:t>“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vector</a:t>
            </a:r>
            <a:r>
              <a:rPr lang="de-DE" dirty="0"/>
              <a:t> </a:t>
            </a:r>
            <a:r>
              <a:rPr lang="de-DE" dirty="0" err="1"/>
              <a:t>determined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absolute </a:t>
            </a:r>
            <a:r>
              <a:rPr lang="de-DE" dirty="0" err="1"/>
              <a:t>value</a:t>
            </a:r>
            <a:r>
              <a:rPr lang="de-DE" dirty="0"/>
              <a:t> and </a:t>
            </a:r>
            <a:r>
              <a:rPr lang="de-DE" dirty="0" err="1"/>
              <a:t>direction</a:t>
            </a:r>
            <a:r>
              <a:rPr lang="de-DE" dirty="0"/>
              <a:t>, formal </a:t>
            </a:r>
            <a:r>
              <a:rPr lang="de-DE" dirty="0" err="1"/>
              <a:t>representation</a:t>
            </a:r>
            <a:r>
              <a:rPr lang="de-DE" dirty="0"/>
              <a:t> in a </a:t>
            </a:r>
            <a:r>
              <a:rPr lang="de-DE" dirty="0" err="1"/>
              <a:t>coordinate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. </a:t>
            </a:r>
          </a:p>
          <a:p>
            <a:r>
              <a:rPr lang="de-DE" dirty="0" err="1"/>
              <a:t>Mathematics</a:t>
            </a:r>
            <a:r>
              <a:rPr lang="de-DE" dirty="0"/>
              <a:t> and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inseparably</a:t>
            </a:r>
            <a:r>
              <a:rPr lang="de-DE" dirty="0"/>
              <a:t> </a:t>
            </a:r>
            <a:r>
              <a:rPr lang="de-DE" dirty="0" err="1"/>
              <a:t>interwoven</a:t>
            </a:r>
            <a:r>
              <a:rPr lang="de-DE" dirty="0"/>
              <a:t> but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introduced</a:t>
            </a:r>
            <a:r>
              <a:rPr lang="de-DE" dirty="0"/>
              <a:t> </a:t>
            </a:r>
            <a:r>
              <a:rPr lang="de-DE" dirty="0" err="1"/>
              <a:t>purely</a:t>
            </a:r>
            <a:r>
              <a:rPr lang="de-DE" dirty="0"/>
              <a:t> </a:t>
            </a:r>
            <a:r>
              <a:rPr lang="de-DE" dirty="0" err="1"/>
              <a:t>mathematically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in </a:t>
            </a:r>
            <a:r>
              <a:rPr lang="de-DE" dirty="0" err="1"/>
              <a:t>signal</a:t>
            </a:r>
            <a:r>
              <a:rPr lang="de-DE" dirty="0"/>
              <a:t> </a:t>
            </a:r>
            <a:r>
              <a:rPr lang="de-DE" dirty="0" err="1"/>
              <a:t>theory</a:t>
            </a:r>
            <a:r>
              <a:rPr lang="de-DE" dirty="0"/>
              <a:t> (Hochmuth/Schreiber). </a:t>
            </a:r>
          </a:p>
          <a:p>
            <a:r>
              <a:rPr lang="de-DE" dirty="0"/>
              <a:t>Forces </a:t>
            </a:r>
            <a:r>
              <a:rPr lang="de-DE" dirty="0" err="1"/>
              <a:t>distributed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lines</a:t>
            </a:r>
            <a:r>
              <a:rPr lang="de-DE" dirty="0"/>
              <a:t>, </a:t>
            </a:r>
            <a:r>
              <a:rPr lang="de-DE" dirty="0" err="1"/>
              <a:t>areas</a:t>
            </a:r>
            <a:r>
              <a:rPr lang="de-DE" dirty="0"/>
              <a:t>, </a:t>
            </a:r>
            <a:r>
              <a:rPr lang="de-DE" dirty="0" err="1"/>
              <a:t>volumes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mathematically</a:t>
            </a:r>
            <a:r>
              <a:rPr lang="de-DE" dirty="0"/>
              <a:t> via </a:t>
            </a:r>
            <a:r>
              <a:rPr lang="de-DE" dirty="0" err="1"/>
              <a:t>functions</a:t>
            </a:r>
            <a:r>
              <a:rPr lang="de-DE" dirty="0"/>
              <a:t>.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40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(2): Axioms and </a:t>
            </a:r>
            <a:r>
              <a:rPr lang="de-DE" dirty="0" err="1"/>
              <a:t>theorems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4608413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Reference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axioms</a:t>
            </a:r>
            <a:r>
              <a:rPr lang="de-DE" dirty="0"/>
              <a:t> in </a:t>
            </a:r>
            <a:r>
              <a:rPr lang="de-DE" dirty="0" err="1"/>
              <a:t>introduction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Mechanics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only</a:t>
            </a:r>
            <a:r>
              <a:rPr lang="de-DE" dirty="0"/>
              <a:t> a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laws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nature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an </a:t>
            </a:r>
            <a:r>
              <a:rPr lang="de-DE" dirty="0" err="1"/>
              <a:t>axiomatic</a:t>
            </a:r>
            <a:r>
              <a:rPr lang="de-DE" dirty="0"/>
              <a:t> </a:t>
            </a:r>
            <a:r>
              <a:rPr lang="de-DE" dirty="0" err="1"/>
              <a:t>character</a:t>
            </a:r>
            <a:r>
              <a:rPr lang="de-DE" dirty="0"/>
              <a:t> These </a:t>
            </a:r>
            <a:r>
              <a:rPr lang="de-DE" dirty="0" err="1"/>
              <a:t>statements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numerous</a:t>
            </a:r>
            <a:r>
              <a:rPr lang="de-DE" dirty="0"/>
              <a:t> </a:t>
            </a:r>
            <a:r>
              <a:rPr lang="de-DE" dirty="0" err="1"/>
              <a:t>observations</a:t>
            </a:r>
            <a:r>
              <a:rPr lang="de-DE" dirty="0"/>
              <a:t> and </a:t>
            </a:r>
            <a:r>
              <a:rPr lang="de-DE" dirty="0" err="1"/>
              <a:t>regarded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“.</a:t>
            </a:r>
          </a:p>
          <a:p>
            <a:r>
              <a:rPr lang="de-DE" dirty="0"/>
              <a:t>The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blurred</a:t>
            </a:r>
            <a:r>
              <a:rPr lang="de-DE" dirty="0"/>
              <a:t> in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chapters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German </a:t>
            </a:r>
            <a:r>
              <a:rPr lang="de-DE" dirty="0" err="1"/>
              <a:t>edition</a:t>
            </a:r>
            <a:r>
              <a:rPr lang="de-DE" dirty="0"/>
              <a:t>, </a:t>
            </a:r>
            <a:r>
              <a:rPr lang="de-DE" dirty="0" err="1"/>
              <a:t>see</a:t>
            </a:r>
            <a:r>
              <a:rPr lang="de-DE" dirty="0"/>
              <a:t> e.g.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parallelogram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en-GB" dirty="0"/>
              <a:t>“::</a:t>
            </a:r>
          </a:p>
          <a:p>
            <a:pPr lvl="1"/>
            <a:r>
              <a:rPr lang="de-DE" dirty="0"/>
              <a:t>„This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drawn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formulated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theorem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parallelogram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de-DE" dirty="0"/>
              <a:t> … The </a:t>
            </a:r>
            <a:r>
              <a:rPr lang="de-DE" dirty="0" err="1"/>
              <a:t>theorem</a:t>
            </a:r>
            <a:r>
              <a:rPr lang="de-DE" dirty="0"/>
              <a:t> </a:t>
            </a:r>
            <a:r>
              <a:rPr lang="de-DE" dirty="0" err="1"/>
              <a:t>states</a:t>
            </a:r>
            <a:r>
              <a:rPr lang="de-DE" dirty="0"/>
              <a:t> …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also </a:t>
            </a:r>
            <a:r>
              <a:rPr lang="de-DE" dirty="0" err="1"/>
              <a:t>formulate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axiom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follows</a:t>
            </a:r>
            <a:r>
              <a:rPr lang="de-DE" dirty="0"/>
              <a:t> …“</a:t>
            </a:r>
          </a:p>
          <a:p>
            <a:r>
              <a:rPr lang="de-DE" dirty="0" err="1"/>
              <a:t>Contrary</a:t>
            </a:r>
            <a:r>
              <a:rPr lang="de-DE" dirty="0"/>
              <a:t>, in </a:t>
            </a:r>
            <a:r>
              <a:rPr lang="de-DE" dirty="0" err="1"/>
              <a:t>the</a:t>
            </a:r>
            <a:r>
              <a:rPr lang="de-DE" dirty="0"/>
              <a:t> English </a:t>
            </a:r>
            <a:r>
              <a:rPr lang="de-DE" dirty="0" err="1"/>
              <a:t>edition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stated</a:t>
            </a:r>
            <a:r>
              <a:rPr lang="de-DE" dirty="0"/>
              <a:t>:</a:t>
            </a:r>
          </a:p>
          <a:p>
            <a:pPr lvl="1"/>
            <a:r>
              <a:rPr lang="en-GB" dirty="0"/>
              <a:t>”This</a:t>
            </a:r>
            <a:r>
              <a:rPr lang="de-DE" dirty="0"/>
              <a:t> </a:t>
            </a:r>
            <a:r>
              <a:rPr lang="de-DE" dirty="0" err="1"/>
              <a:t>postulate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axiom</a:t>
            </a:r>
            <a:r>
              <a:rPr lang="de-DE" dirty="0"/>
              <a:t>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parallelogram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de-DE" dirty="0"/>
              <a:t>. … The </a:t>
            </a:r>
            <a:r>
              <a:rPr lang="de-DE" dirty="0" err="1"/>
              <a:t>axiom</a:t>
            </a:r>
            <a:r>
              <a:rPr lang="de-DE" dirty="0"/>
              <a:t> </a:t>
            </a:r>
            <a:r>
              <a:rPr lang="de-DE" dirty="0" err="1"/>
              <a:t>maybe</a:t>
            </a:r>
            <a:r>
              <a:rPr lang="de-DE" dirty="0"/>
              <a:t> </a:t>
            </a:r>
            <a:r>
              <a:rPr lang="de-DE" dirty="0" err="1"/>
              <a:t>expressed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…“</a:t>
            </a:r>
          </a:p>
          <a:p>
            <a:r>
              <a:rPr lang="de-DE" dirty="0"/>
              <a:t>Theorems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mostly</a:t>
            </a:r>
            <a:r>
              <a:rPr lang="de-DE" dirty="0"/>
              <a:t> </a:t>
            </a:r>
            <a:r>
              <a:rPr lang="de-DE" dirty="0" err="1"/>
              <a:t>fomulated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, </a:t>
            </a:r>
            <a:r>
              <a:rPr lang="de-DE" dirty="0" err="1"/>
              <a:t>only</a:t>
            </a:r>
            <a:r>
              <a:rPr lang="de-DE" dirty="0"/>
              <a:t> at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round</a:t>
            </a:r>
            <a:r>
              <a:rPr lang="de-DE" dirty="0"/>
              <a:t> („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theorem</a:t>
            </a:r>
            <a:r>
              <a:rPr lang="de-DE" dirty="0"/>
              <a:t>, …“)</a:t>
            </a:r>
          </a:p>
          <a:p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formal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visual</a:t>
            </a:r>
            <a:r>
              <a:rPr lang="de-DE" dirty="0"/>
              <a:t> </a:t>
            </a:r>
            <a:r>
              <a:rPr lang="de-DE" dirty="0" err="1"/>
              <a:t>distinction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axioms</a:t>
            </a:r>
            <a:r>
              <a:rPr lang="de-DE" dirty="0"/>
              <a:t> and </a:t>
            </a:r>
            <a:r>
              <a:rPr lang="de-DE" dirty="0" err="1"/>
              <a:t>theorems</a:t>
            </a:r>
            <a:r>
              <a:rPr lang="de-DE" dirty="0"/>
              <a:t>, all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placed</a:t>
            </a:r>
            <a:r>
              <a:rPr lang="de-DE" dirty="0"/>
              <a:t> in a </a:t>
            </a:r>
            <a:r>
              <a:rPr lang="de-DE" dirty="0" err="1"/>
              <a:t>blue</a:t>
            </a:r>
            <a:r>
              <a:rPr lang="de-DE" dirty="0"/>
              <a:t> box.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(3): </a:t>
            </a:r>
            <a:r>
              <a:rPr lang="de-DE" dirty="0" err="1"/>
              <a:t>Argumentations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927819"/>
          </a:xfrm>
        </p:spPr>
        <p:txBody>
          <a:bodyPr>
            <a:normAutofit/>
          </a:bodyPr>
          <a:lstStyle/>
          <a:p>
            <a:r>
              <a:rPr lang="de-DE" dirty="0" err="1"/>
              <a:t>Primarily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argumentations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axioms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statics</a:t>
            </a:r>
            <a:r>
              <a:rPr lang="de-DE" dirty="0"/>
              <a:t>, e.g.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substituting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 and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torque</a:t>
            </a:r>
            <a:r>
              <a:rPr lang="de-DE" dirty="0"/>
              <a:t>: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39750" y="4653136"/>
            <a:ext cx="835342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Arial" charset="0"/>
              <a:buChar char="●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663" indent="-25717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811213" indent="-207963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079500" indent="-266700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3319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17891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2463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7035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1607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/>
              <a:t>Position in </a:t>
            </a:r>
            <a:r>
              <a:rPr lang="de-DE" kern="0" dirty="0" err="1"/>
              <a:t>Bruner‘s</a:t>
            </a:r>
            <a:r>
              <a:rPr lang="de-DE" kern="0" dirty="0"/>
              <a:t> </a:t>
            </a:r>
            <a:r>
              <a:rPr lang="de-DE" kern="0" dirty="0" err="1"/>
              <a:t>continuum</a:t>
            </a:r>
            <a:r>
              <a:rPr lang="de-DE" kern="0" dirty="0"/>
              <a:t>: Logical </a:t>
            </a:r>
            <a:r>
              <a:rPr lang="de-DE" kern="0" dirty="0" err="1"/>
              <a:t>argumentation</a:t>
            </a:r>
            <a:r>
              <a:rPr lang="de-DE" kern="0" dirty="0"/>
              <a:t> </a:t>
            </a:r>
            <a:r>
              <a:rPr lang="de-DE" kern="0" dirty="0" err="1"/>
              <a:t>with</a:t>
            </a:r>
            <a:r>
              <a:rPr lang="de-DE" kern="0" dirty="0"/>
              <a:t> </a:t>
            </a:r>
            <a:r>
              <a:rPr lang="de-DE" kern="0" dirty="0" err="1"/>
              <a:t>mathematical</a:t>
            </a:r>
            <a:r>
              <a:rPr lang="de-DE" kern="0" dirty="0"/>
              <a:t> and </a:t>
            </a:r>
            <a:r>
              <a:rPr lang="de-DE" kern="0" dirty="0" err="1"/>
              <a:t>mechanical</a:t>
            </a:r>
            <a:r>
              <a:rPr lang="de-DE" kern="0" dirty="0"/>
              <a:t> </a:t>
            </a:r>
            <a:r>
              <a:rPr lang="de-DE" kern="0" dirty="0" err="1"/>
              <a:t>means</a:t>
            </a:r>
            <a:r>
              <a:rPr lang="de-DE" kern="0" dirty="0"/>
              <a:t> </a:t>
            </a:r>
            <a:r>
              <a:rPr lang="de-DE" kern="0" dirty="0" err="1"/>
              <a:t>using</a:t>
            </a:r>
            <a:r>
              <a:rPr lang="de-DE" kern="0" dirty="0"/>
              <a:t> </a:t>
            </a:r>
            <a:r>
              <a:rPr lang="de-DE" kern="0" dirty="0" err="1"/>
              <a:t>properties</a:t>
            </a:r>
            <a:r>
              <a:rPr lang="de-DE" kern="0" dirty="0"/>
              <a:t> </a:t>
            </a:r>
            <a:r>
              <a:rPr lang="de-DE" kern="0" dirty="0" err="1"/>
              <a:t>of</a:t>
            </a:r>
            <a:r>
              <a:rPr lang="de-DE" kern="0" dirty="0"/>
              <a:t> 3D </a:t>
            </a:r>
            <a:r>
              <a:rPr lang="de-DE" kern="0" dirty="0" err="1"/>
              <a:t>space</a:t>
            </a:r>
            <a:r>
              <a:rPr lang="de-DE" kern="0" dirty="0"/>
              <a:t>. </a:t>
            </a:r>
          </a:p>
          <a:p>
            <a:r>
              <a:rPr lang="de-DE" kern="0" dirty="0" err="1"/>
              <a:t>Mathematical</a:t>
            </a:r>
            <a:r>
              <a:rPr lang="de-DE" kern="0" dirty="0"/>
              <a:t> </a:t>
            </a:r>
            <a:r>
              <a:rPr lang="de-DE" kern="0" dirty="0" err="1"/>
              <a:t>argumentations</a:t>
            </a:r>
            <a:r>
              <a:rPr lang="de-DE" kern="0" dirty="0"/>
              <a:t> in </a:t>
            </a:r>
            <a:r>
              <a:rPr lang="de-DE" kern="0" dirty="0" err="1"/>
              <a:t>geometric</a:t>
            </a:r>
            <a:r>
              <a:rPr lang="de-DE" kern="0" dirty="0"/>
              <a:t> </a:t>
            </a:r>
            <a:r>
              <a:rPr lang="de-DE" kern="0" dirty="0" err="1"/>
              <a:t>reasoning</a:t>
            </a:r>
            <a:r>
              <a:rPr lang="de-DE" kern="0" dirty="0"/>
              <a:t> (</a:t>
            </a:r>
            <a:r>
              <a:rPr lang="de-DE" kern="0" dirty="0" err="1"/>
              <a:t>using</a:t>
            </a:r>
            <a:r>
              <a:rPr lang="de-DE" kern="0" dirty="0"/>
              <a:t> </a:t>
            </a:r>
            <a:r>
              <a:rPr lang="de-DE" kern="0" dirty="0" err="1"/>
              <a:t>geometric</a:t>
            </a:r>
            <a:r>
              <a:rPr lang="de-DE" kern="0" dirty="0"/>
              <a:t> </a:t>
            </a:r>
            <a:r>
              <a:rPr lang="de-DE" kern="0" dirty="0" err="1"/>
              <a:t>theorems</a:t>
            </a:r>
            <a:r>
              <a:rPr lang="de-DE" kern="0" dirty="0"/>
              <a:t>) and </a:t>
            </a:r>
            <a:r>
              <a:rPr lang="de-DE" kern="0" dirty="0" err="1"/>
              <a:t>term</a:t>
            </a:r>
            <a:r>
              <a:rPr lang="de-DE" kern="0" dirty="0"/>
              <a:t>/</a:t>
            </a:r>
            <a:r>
              <a:rPr lang="de-DE" kern="0" dirty="0" err="1"/>
              <a:t>equation</a:t>
            </a:r>
            <a:r>
              <a:rPr lang="de-DE" kern="0" dirty="0"/>
              <a:t> </a:t>
            </a:r>
            <a:r>
              <a:rPr lang="de-DE" kern="0" dirty="0" err="1"/>
              <a:t>manipulations</a:t>
            </a:r>
            <a:r>
              <a:rPr lang="de-DE" kern="0" dirty="0"/>
              <a:t>.</a:t>
            </a:r>
          </a:p>
          <a:p>
            <a:endParaRPr lang="de-DE" kern="0" dirty="0"/>
          </a:p>
          <a:p>
            <a:pPr marL="0" indent="0">
              <a:buFont typeface="Arial" charset="0"/>
              <a:buNone/>
            </a:pPr>
            <a:endParaRPr lang="de-DE" kern="0" dirty="0"/>
          </a:p>
          <a:p>
            <a:endParaRPr lang="en-US" kern="0" dirty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971" y="2544316"/>
            <a:ext cx="5402058" cy="176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3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(4): Problems in math. </a:t>
            </a:r>
            <a:r>
              <a:rPr lang="de-DE" dirty="0" err="1"/>
              <a:t>argumentations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412875"/>
            <a:ext cx="8353425" cy="1224037"/>
          </a:xfrm>
        </p:spPr>
        <p:txBody>
          <a:bodyPr>
            <a:normAutofit/>
          </a:bodyPr>
          <a:lstStyle/>
          <a:p>
            <a:r>
              <a:rPr lang="de-DE" dirty="0"/>
              <a:t>Gaps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exemplarity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logical</a:t>
            </a:r>
            <a:r>
              <a:rPr lang="de-DE" dirty="0"/>
              <a:t> </a:t>
            </a:r>
            <a:r>
              <a:rPr lang="de-DE" dirty="0" err="1"/>
              <a:t>argumentations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geometry</a:t>
            </a:r>
            <a:endParaRPr lang="de-DE" dirty="0"/>
          </a:p>
          <a:p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Reduction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parallel </a:t>
            </a:r>
            <a:r>
              <a:rPr lang="de-DE" dirty="0" err="1"/>
              <a:t>forces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: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Burkhard Alpers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55532CE-8F26-4593-9A87-B2AD3114188A}" type="datetime1">
              <a:rPr lang="de-DE" smtClean="0"/>
              <a:pPr/>
              <a:t>18.06.2021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9C5DB-1251-4FF5-B247-FED2DC4EC4A7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39750" y="5085184"/>
            <a:ext cx="8353425" cy="1296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Arial" charset="0"/>
              <a:buChar char="●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663" indent="-25717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811213" indent="-207963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079500" indent="-266700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3319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17891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2463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7035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160713" indent="-250825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err="1"/>
              <a:t>No</a:t>
            </a:r>
            <a:r>
              <a:rPr lang="de-DE" kern="0" dirty="0"/>
              <a:t> </a:t>
            </a:r>
            <a:r>
              <a:rPr lang="de-DE" kern="0" dirty="0" err="1"/>
              <a:t>clear</a:t>
            </a:r>
            <a:r>
              <a:rPr lang="de-DE" kern="0" dirty="0"/>
              <a:t> </a:t>
            </a:r>
            <a:r>
              <a:rPr lang="de-DE" kern="0" dirty="0" err="1"/>
              <a:t>separation</a:t>
            </a:r>
            <a:r>
              <a:rPr lang="de-DE" kern="0" dirty="0"/>
              <a:t> </a:t>
            </a:r>
            <a:r>
              <a:rPr lang="de-DE" kern="0" dirty="0" err="1"/>
              <a:t>between</a:t>
            </a:r>
            <a:r>
              <a:rPr lang="de-DE" kern="0" dirty="0"/>
              <a:t> </a:t>
            </a:r>
            <a:r>
              <a:rPr lang="de-DE" kern="0" dirty="0" err="1"/>
              <a:t>implication</a:t>
            </a:r>
            <a:r>
              <a:rPr lang="de-DE" kern="0" dirty="0"/>
              <a:t> and </a:t>
            </a:r>
            <a:r>
              <a:rPr lang="de-DE" kern="0" dirty="0" err="1"/>
              <a:t>equivalence</a:t>
            </a:r>
            <a:r>
              <a:rPr lang="de-DE" kern="0" dirty="0"/>
              <a:t>:</a:t>
            </a:r>
          </a:p>
          <a:p>
            <a:pPr lvl="1"/>
            <a:r>
              <a:rPr lang="de-DE" kern="0" dirty="0" err="1"/>
              <a:t>Squaring</a:t>
            </a:r>
            <a:r>
              <a:rPr lang="de-DE" kern="0" dirty="0"/>
              <a:t> </a:t>
            </a:r>
            <a:r>
              <a:rPr lang="de-DE" kern="0" dirty="0" err="1"/>
              <a:t>when</a:t>
            </a:r>
            <a:r>
              <a:rPr lang="de-DE" kern="0" dirty="0"/>
              <a:t> </a:t>
            </a:r>
            <a:r>
              <a:rPr lang="de-DE" kern="0" dirty="0" err="1"/>
              <a:t>solving</a:t>
            </a:r>
            <a:r>
              <a:rPr lang="de-DE" kern="0" dirty="0"/>
              <a:t> </a:t>
            </a:r>
            <a:r>
              <a:rPr lang="de-DE" kern="0" dirty="0" err="1"/>
              <a:t>equations</a:t>
            </a:r>
            <a:r>
              <a:rPr lang="de-DE" kern="0" dirty="0"/>
              <a:t> </a:t>
            </a:r>
            <a:r>
              <a:rPr lang="de-DE" kern="0" dirty="0" err="1"/>
              <a:t>without</a:t>
            </a:r>
            <a:r>
              <a:rPr lang="de-DE" kern="0" dirty="0"/>
              <a:t> </a:t>
            </a:r>
            <a:r>
              <a:rPr lang="de-DE" kern="0" dirty="0" err="1"/>
              <a:t>checking</a:t>
            </a:r>
            <a:r>
              <a:rPr lang="de-DE" kern="0" dirty="0"/>
              <a:t>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solution</a:t>
            </a:r>
            <a:r>
              <a:rPr lang="de-DE" kern="0" dirty="0"/>
              <a:t>.</a:t>
            </a:r>
          </a:p>
          <a:p>
            <a:pPr lvl="1"/>
            <a:r>
              <a:rPr lang="de-DE" kern="0" dirty="0"/>
              <a:t>Making </a:t>
            </a:r>
            <a:r>
              <a:rPr lang="de-DE" kern="0" dirty="0" err="1"/>
              <a:t>implication</a:t>
            </a:r>
            <a:r>
              <a:rPr lang="de-DE" kern="0" dirty="0"/>
              <a:t> </a:t>
            </a:r>
            <a:r>
              <a:rPr lang="de-DE" kern="0" dirty="0" err="1"/>
              <a:t>based</a:t>
            </a:r>
            <a:r>
              <a:rPr lang="de-DE" kern="0" dirty="0"/>
              <a:t> on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existence</a:t>
            </a:r>
            <a:r>
              <a:rPr lang="de-DE" kern="0" dirty="0"/>
              <a:t> </a:t>
            </a:r>
            <a:r>
              <a:rPr lang="de-DE" kern="0" dirty="0" err="1"/>
              <a:t>of</a:t>
            </a:r>
            <a:r>
              <a:rPr lang="de-DE" kern="0" dirty="0"/>
              <a:t> </a:t>
            </a:r>
            <a:r>
              <a:rPr lang="de-DE" kern="0" dirty="0" err="1"/>
              <a:t>solutions</a:t>
            </a:r>
            <a:r>
              <a:rPr lang="de-DE" kern="0" dirty="0"/>
              <a:t>.</a:t>
            </a:r>
          </a:p>
          <a:p>
            <a:endParaRPr lang="de-DE" kern="0" dirty="0"/>
          </a:p>
          <a:p>
            <a:pPr marL="0" indent="0">
              <a:buFont typeface="Arial" charset="0"/>
              <a:buNone/>
            </a:pPr>
            <a:endParaRPr lang="de-DE" kern="0" dirty="0"/>
          </a:p>
          <a:p>
            <a:endParaRPr lang="en-US" kern="0" dirty="0"/>
          </a:p>
          <a:p>
            <a:endParaRPr lang="de-DE" kern="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443" y="2512808"/>
            <a:ext cx="5405113" cy="257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04990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Praesentationen_030908">
  <a:themeElements>
    <a:clrScheme name="Vorlage_Prasentationen 1">
      <a:dk1>
        <a:srgbClr val="000000"/>
      </a:dk1>
      <a:lt1>
        <a:srgbClr val="FFFFFF"/>
      </a:lt1>
      <a:dk2>
        <a:srgbClr val="B30A32"/>
      </a:dk2>
      <a:lt2>
        <a:srgbClr val="87888A"/>
      </a:lt2>
      <a:accent1>
        <a:srgbClr val="003A6C"/>
      </a:accent1>
      <a:accent2>
        <a:srgbClr val="FFE37D"/>
      </a:accent2>
      <a:accent3>
        <a:srgbClr val="FFFFFF"/>
      </a:accent3>
      <a:accent4>
        <a:srgbClr val="000000"/>
      </a:accent4>
      <a:accent5>
        <a:srgbClr val="AAAEBA"/>
      </a:accent5>
      <a:accent6>
        <a:srgbClr val="E7CE71"/>
      </a:accent6>
      <a:hlink>
        <a:srgbClr val="0068B4"/>
      </a:hlink>
      <a:folHlink>
        <a:srgbClr val="66A5D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E1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180975" marR="0" indent="-180975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2"/>
        </a:solidFill>
        <a:ln w="952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Vorlage_Prasentationen 1">
        <a:dk1>
          <a:srgbClr val="000000"/>
        </a:dk1>
        <a:lt1>
          <a:srgbClr val="FFFFFF"/>
        </a:lt1>
        <a:dk2>
          <a:srgbClr val="B30A32"/>
        </a:dk2>
        <a:lt2>
          <a:srgbClr val="87888A"/>
        </a:lt2>
        <a:accent1>
          <a:srgbClr val="003A6C"/>
        </a:accent1>
        <a:accent2>
          <a:srgbClr val="FFE37D"/>
        </a:accent2>
        <a:accent3>
          <a:srgbClr val="FFFFFF"/>
        </a:accent3>
        <a:accent4>
          <a:srgbClr val="000000"/>
        </a:accent4>
        <a:accent5>
          <a:srgbClr val="AAAEBA"/>
        </a:accent5>
        <a:accent6>
          <a:srgbClr val="E7CE71"/>
        </a:accent6>
        <a:hlink>
          <a:srgbClr val="0068B4"/>
        </a:hlink>
        <a:folHlink>
          <a:srgbClr val="66A5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Prasentationen 2">
        <a:dk1>
          <a:srgbClr val="000000"/>
        </a:dk1>
        <a:lt1>
          <a:srgbClr val="FFFFFF"/>
        </a:lt1>
        <a:dk2>
          <a:srgbClr val="B30A32"/>
        </a:dk2>
        <a:lt2>
          <a:srgbClr val="87888A"/>
        </a:lt2>
        <a:accent1>
          <a:srgbClr val="FFE37D"/>
        </a:accent1>
        <a:accent2>
          <a:srgbClr val="66A5D2"/>
        </a:accent2>
        <a:accent3>
          <a:srgbClr val="FFFFFF"/>
        </a:accent3>
        <a:accent4>
          <a:srgbClr val="000000"/>
        </a:accent4>
        <a:accent5>
          <a:srgbClr val="FFEFBF"/>
        </a:accent5>
        <a:accent6>
          <a:srgbClr val="5C95BE"/>
        </a:accent6>
        <a:hlink>
          <a:srgbClr val="003A6C"/>
        </a:hlink>
        <a:folHlink>
          <a:srgbClr val="0068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Kategorie xmlns="5626b1c8-8761-4737-9119-9d0294628a4b">Präsentation</Kategori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0D5B45154A4A4B8F4D7B438C3B36B6" ma:contentTypeVersion="2" ma:contentTypeDescription="Ein neues Dokument erstellen." ma:contentTypeScope="" ma:versionID="f7dfb3400824acca793322268bd7a184">
  <xsd:schema xmlns:xsd="http://www.w3.org/2001/XMLSchema" xmlns:p="http://schemas.microsoft.com/office/2006/metadata/properties" xmlns:ns1="http://schemas.microsoft.com/sharepoint/v3" xmlns:ns2="5626b1c8-8761-4737-9119-9d0294628a4b" targetNamespace="http://schemas.microsoft.com/office/2006/metadata/properties" ma:root="true" ma:fieldsID="b21c52c0dba3062955aae5ffd9c34016" ns1:_="" ns2:_="">
    <xsd:import namespace="http://schemas.microsoft.com/sharepoint/v3"/>
    <xsd:import namespace="5626b1c8-8761-4737-9119-9d0294628a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ategori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5626b1c8-8761-4737-9119-9d0294628a4b" elementFormDefault="qualified">
    <xsd:import namespace="http://schemas.microsoft.com/office/2006/documentManagement/types"/>
    <xsd:element name="Kategorie" ma:index="10" nillable="true" ma:displayName="Kategorie" ma:default="Poster" ma:format="Dropdown" ma:internalName="Kategorie">
      <xsd:simpleType>
        <xsd:restriction base="dms:Choice">
          <xsd:enumeration value="Poster"/>
          <xsd:enumeration value="Präsentation"/>
          <xsd:enumeration value="Anleitung"/>
          <xsd:enumeration value="Pressespiegel"/>
          <xsd:enumeration value="Sonstiges"/>
          <xsd:enumeration value="Tes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2A5F7E-7F15-4477-B44C-C7B43CA64A6A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5626b1c8-8761-4737-9119-9d0294628a4b"/>
    <ds:schemaRef ds:uri="http://purl.org/dc/dcmitype/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F05A7F-3FCA-46F5-9290-60343D2C3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26b1c8-8761-4737-9119-9d0294628a4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F419DE8-8C4C-4407-9DD9-FF1FB9E97F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915</Words>
  <Application>Microsoft Office PowerPoint</Application>
  <PresentationFormat>Skjermfremvisning 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Times</vt:lpstr>
      <vt:lpstr>Wingdings</vt:lpstr>
      <vt:lpstr>Vorlage_Praesentationen_030908</vt:lpstr>
      <vt:lpstr>Mathematical Reasoning in Engineering Statics</vt:lpstr>
      <vt:lpstr>Content</vt:lpstr>
      <vt:lpstr>Competence as goal of mathematical education in engineering</vt:lpstr>
      <vt:lpstr>Background: Mathematical Reasoning after Brunner</vt:lpstr>
      <vt:lpstr>Method and questions</vt:lpstr>
      <vt:lpstr>Results (1): Introduction of terms</vt:lpstr>
      <vt:lpstr>Results (2): Axioms and theorems</vt:lpstr>
      <vt:lpstr>Results (3): Argumentations</vt:lpstr>
      <vt:lpstr>Results (4): Problems in math. argumentations</vt:lpstr>
      <vt:lpstr>Summary and outlook</vt:lpstr>
    </vt:vector>
  </TitlesOfParts>
  <Company>HTW Aalen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Prasentationsvorlage HTW Aalen Office 2007</dc:title>
  <dc:creator>ruß</dc:creator>
  <cp:lastModifiedBy>Elisabeth Rasmussen</cp:lastModifiedBy>
  <cp:revision>1105</cp:revision>
  <cp:lastPrinted>2020-03-02T10:34:01Z</cp:lastPrinted>
  <dcterms:created xsi:type="dcterms:W3CDTF">2009-07-06T08:06:37Z</dcterms:created>
  <dcterms:modified xsi:type="dcterms:W3CDTF">2021-06-18T13:17:59Z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0x0101005C0D5B45154A4A4B8F4D7B438C3B36B6</vt:lpwstr>
  </property>
  <property fmtid="{D5CDD505-2E9C-101B-9397-08002B2CF9AE}" pid="3" name="MSIP_Label_b4114459-e220-4ae9-b339-4ebe6008cdd4_Enabled">
    <vt:lpwstr>true</vt:lpwstr>
  </property>
  <property fmtid="{D5CDD505-2E9C-101B-9397-08002B2CF9AE}" pid="4" name="MSIP_Label_b4114459-e220-4ae9-b339-4ebe6008cdd4_SetDate">
    <vt:lpwstr>2021-06-18T13:16:57Z</vt:lpwstr>
  </property>
  <property fmtid="{D5CDD505-2E9C-101B-9397-08002B2CF9AE}" pid="5" name="MSIP_Label_b4114459-e220-4ae9-b339-4ebe6008cdd4_Method">
    <vt:lpwstr>Standard</vt:lpwstr>
  </property>
  <property fmtid="{D5CDD505-2E9C-101B-9397-08002B2CF9AE}" pid="6" name="MSIP_Label_b4114459-e220-4ae9-b339-4ebe6008cdd4_Name">
    <vt:lpwstr>b4114459-e220-4ae9-b339-4ebe6008cdd4</vt:lpwstr>
  </property>
  <property fmtid="{D5CDD505-2E9C-101B-9397-08002B2CF9AE}" pid="7" name="MSIP_Label_b4114459-e220-4ae9-b339-4ebe6008cdd4_SiteId">
    <vt:lpwstr>8482881e-3699-4b3f-b135-cf4800bc1efb</vt:lpwstr>
  </property>
  <property fmtid="{D5CDD505-2E9C-101B-9397-08002B2CF9AE}" pid="8" name="MSIP_Label_b4114459-e220-4ae9-b339-4ebe6008cdd4_ActionId">
    <vt:lpwstr>a92a1418-0fd6-476f-af92-4f6991f1e6d9</vt:lpwstr>
  </property>
  <property fmtid="{D5CDD505-2E9C-101B-9397-08002B2CF9AE}" pid="9" name="MSIP_Label_b4114459-e220-4ae9-b339-4ebe6008cdd4_ContentBits">
    <vt:lpwstr>0</vt:lpwstr>
  </property>
</Properties>
</file>